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0" r:id="rId6"/>
    <p:sldId id="261" r:id="rId7"/>
    <p:sldId id="262" r:id="rId8"/>
    <p:sldId id="263" r:id="rId9"/>
  </p:sldIdLst>
  <p:sldSz cx="7772400" cy="10058400"/>
  <p:notesSz cx="7772400" cy="10058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484" y="10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www.qualitrolcorp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hyperlink" Target="http://www.qualitrolcorp.com/" TargetMode="External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alitrolcorp.com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hyperlink" Target="http://www.qualitrolcorp.com/" TargetMode="External"/><Relationship Id="rId4" Type="http://schemas.openxmlformats.org/officeDocument/2006/relationships/hyperlink" Target="mailto:info@qualitrolcorp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4831740"/>
            <a:ext cx="6172200" cy="4625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06389" y="548739"/>
            <a:ext cx="275009" cy="274593"/>
          </a:xfrm>
          <a:custGeom>
            <a:avLst/>
            <a:gdLst/>
            <a:ahLst/>
            <a:cxnLst/>
            <a:rect l="l" t="t" r="r" b="b"/>
            <a:pathLst>
              <a:path w="275009" h="274593">
                <a:moveTo>
                  <a:pt x="123847" y="0"/>
                </a:moveTo>
                <a:lnTo>
                  <a:pt x="84216" y="10179"/>
                </a:lnTo>
                <a:lnTo>
                  <a:pt x="50090" y="31520"/>
                </a:lnTo>
                <a:lnTo>
                  <a:pt x="23395" y="62532"/>
                </a:lnTo>
                <a:lnTo>
                  <a:pt x="6056" y="101726"/>
                </a:lnTo>
                <a:lnTo>
                  <a:pt x="0" y="147611"/>
                </a:lnTo>
                <a:lnTo>
                  <a:pt x="1802" y="161592"/>
                </a:lnTo>
                <a:lnTo>
                  <a:pt x="15294" y="200434"/>
                </a:lnTo>
                <a:lnTo>
                  <a:pt x="39590" y="233073"/>
                </a:lnTo>
                <a:lnTo>
                  <a:pt x="72990" y="257512"/>
                </a:lnTo>
                <a:lnTo>
                  <a:pt x="113793" y="271752"/>
                </a:lnTo>
                <a:lnTo>
                  <a:pt x="144267" y="274593"/>
                </a:lnTo>
                <a:lnTo>
                  <a:pt x="157315" y="273312"/>
                </a:lnTo>
                <a:lnTo>
                  <a:pt x="169981" y="270837"/>
                </a:lnTo>
                <a:lnTo>
                  <a:pt x="182209" y="267227"/>
                </a:lnTo>
                <a:lnTo>
                  <a:pt x="193942" y="262540"/>
                </a:lnTo>
                <a:lnTo>
                  <a:pt x="205121" y="256835"/>
                </a:lnTo>
                <a:lnTo>
                  <a:pt x="121492" y="185614"/>
                </a:lnTo>
                <a:lnTo>
                  <a:pt x="266094" y="185614"/>
                </a:lnTo>
                <a:lnTo>
                  <a:pt x="269770" y="174494"/>
                </a:lnTo>
                <a:lnTo>
                  <a:pt x="272648" y="161987"/>
                </a:lnTo>
                <a:lnTo>
                  <a:pt x="274413" y="148868"/>
                </a:lnTo>
                <a:lnTo>
                  <a:pt x="275009" y="135129"/>
                </a:lnTo>
                <a:lnTo>
                  <a:pt x="274113" y="121251"/>
                </a:lnTo>
                <a:lnTo>
                  <a:pt x="263404" y="82300"/>
                </a:lnTo>
                <a:lnTo>
                  <a:pt x="241696" y="48827"/>
                </a:lnTo>
                <a:lnTo>
                  <a:pt x="210316" y="22704"/>
                </a:lnTo>
                <a:lnTo>
                  <a:pt x="170591" y="5805"/>
                </a:lnTo>
                <a:lnTo>
                  <a:pt x="140127" y="586"/>
                </a:lnTo>
                <a:lnTo>
                  <a:pt x="123847" y="0"/>
                </a:lnTo>
                <a:close/>
              </a:path>
              <a:path w="275009" h="274593">
                <a:moveTo>
                  <a:pt x="266094" y="185614"/>
                </a:moveTo>
                <a:lnTo>
                  <a:pt x="232807" y="185614"/>
                </a:lnTo>
                <a:lnTo>
                  <a:pt x="260898" y="197698"/>
                </a:lnTo>
                <a:lnTo>
                  <a:pt x="265835" y="186395"/>
                </a:lnTo>
                <a:lnTo>
                  <a:pt x="266094" y="1856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102" y="457203"/>
            <a:ext cx="228600" cy="457187"/>
          </a:xfrm>
          <a:custGeom>
            <a:avLst/>
            <a:gdLst/>
            <a:ahLst/>
            <a:cxnLst/>
            <a:rect l="l" t="t" r="r" b="b"/>
            <a:pathLst>
              <a:path w="228600" h="457187">
                <a:moveTo>
                  <a:pt x="228600" y="0"/>
                </a:moveTo>
                <a:lnTo>
                  <a:pt x="0" y="0"/>
                </a:lnTo>
                <a:lnTo>
                  <a:pt x="0" y="457187"/>
                </a:lnTo>
                <a:lnTo>
                  <a:pt x="228600" y="457187"/>
                </a:lnTo>
                <a:lnTo>
                  <a:pt x="228600" y="448932"/>
                </a:lnTo>
                <a:lnTo>
                  <a:pt x="210573" y="448199"/>
                </a:lnTo>
                <a:lnTo>
                  <a:pt x="192939" y="446039"/>
                </a:lnTo>
                <a:lnTo>
                  <a:pt x="142973" y="431570"/>
                </a:lnTo>
                <a:lnTo>
                  <a:pt x="98614" y="406323"/>
                </a:lnTo>
                <a:lnTo>
                  <a:pt x="61414" y="371852"/>
                </a:lnTo>
                <a:lnTo>
                  <a:pt x="32922" y="329706"/>
                </a:lnTo>
                <a:lnTo>
                  <a:pt x="14689" y="281438"/>
                </a:lnTo>
                <a:lnTo>
                  <a:pt x="8267" y="228600"/>
                </a:lnTo>
                <a:lnTo>
                  <a:pt x="9000" y="210573"/>
                </a:lnTo>
                <a:lnTo>
                  <a:pt x="19531" y="159082"/>
                </a:lnTo>
                <a:lnTo>
                  <a:pt x="41356" y="112682"/>
                </a:lnTo>
                <a:lnTo>
                  <a:pt x="72923" y="72923"/>
                </a:lnTo>
                <a:lnTo>
                  <a:pt x="112682" y="41356"/>
                </a:lnTo>
                <a:lnTo>
                  <a:pt x="159082" y="19531"/>
                </a:lnTo>
                <a:lnTo>
                  <a:pt x="210573" y="9000"/>
                </a:lnTo>
                <a:lnTo>
                  <a:pt x="228600" y="8267"/>
                </a:lnTo>
                <a:lnTo>
                  <a:pt x="2286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43700" y="457203"/>
            <a:ext cx="228600" cy="457187"/>
          </a:xfrm>
          <a:custGeom>
            <a:avLst/>
            <a:gdLst/>
            <a:ahLst/>
            <a:cxnLst/>
            <a:rect l="l" t="t" r="r" b="b"/>
            <a:pathLst>
              <a:path w="228600" h="457187">
                <a:moveTo>
                  <a:pt x="228600" y="0"/>
                </a:moveTo>
                <a:lnTo>
                  <a:pt x="0" y="0"/>
                </a:lnTo>
                <a:lnTo>
                  <a:pt x="0" y="8267"/>
                </a:lnTo>
                <a:lnTo>
                  <a:pt x="18026" y="9001"/>
                </a:lnTo>
                <a:lnTo>
                  <a:pt x="35660" y="11165"/>
                </a:lnTo>
                <a:lnTo>
                  <a:pt x="85625" y="25716"/>
                </a:lnTo>
                <a:lnTo>
                  <a:pt x="129980" y="51233"/>
                </a:lnTo>
                <a:lnTo>
                  <a:pt x="167174" y="86281"/>
                </a:lnTo>
                <a:lnTo>
                  <a:pt x="195653" y="129422"/>
                </a:lnTo>
                <a:lnTo>
                  <a:pt x="213866" y="179220"/>
                </a:lnTo>
                <a:lnTo>
                  <a:pt x="220261" y="234239"/>
                </a:lnTo>
                <a:lnTo>
                  <a:pt x="219576" y="247143"/>
                </a:lnTo>
                <a:lnTo>
                  <a:pt x="213679" y="284959"/>
                </a:lnTo>
                <a:lnTo>
                  <a:pt x="203263" y="321667"/>
                </a:lnTo>
                <a:lnTo>
                  <a:pt x="189924" y="357563"/>
                </a:lnTo>
                <a:lnTo>
                  <a:pt x="228600" y="390499"/>
                </a:lnTo>
                <a:lnTo>
                  <a:pt x="228600" y="0"/>
                </a:lnTo>
                <a:close/>
              </a:path>
              <a:path w="228600" h="457187">
                <a:moveTo>
                  <a:pt x="132475" y="404445"/>
                </a:moveTo>
                <a:lnTo>
                  <a:pt x="88890" y="430144"/>
                </a:lnTo>
                <a:lnTo>
                  <a:pt x="52430" y="442608"/>
                </a:lnTo>
                <a:lnTo>
                  <a:pt x="13445" y="448525"/>
                </a:lnTo>
                <a:lnTo>
                  <a:pt x="0" y="448932"/>
                </a:lnTo>
                <a:lnTo>
                  <a:pt x="0" y="457187"/>
                </a:lnTo>
                <a:lnTo>
                  <a:pt x="195592" y="457187"/>
                </a:lnTo>
                <a:lnTo>
                  <a:pt x="132475" y="404445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00" y="1119496"/>
            <a:ext cx="6172200" cy="92087"/>
          </a:xfrm>
          <a:custGeom>
            <a:avLst/>
            <a:gdLst/>
            <a:ahLst/>
            <a:cxnLst/>
            <a:rect l="l" t="t" r="r" b="b"/>
            <a:pathLst>
              <a:path w="6172200" h="92087">
                <a:moveTo>
                  <a:pt x="0" y="0"/>
                </a:moveTo>
                <a:lnTo>
                  <a:pt x="6172200" y="0"/>
                </a:lnTo>
                <a:lnTo>
                  <a:pt x="6172200" y="92087"/>
                </a:lnTo>
                <a:lnTo>
                  <a:pt x="0" y="92087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3748" y="8904235"/>
            <a:ext cx="2984414" cy="762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28694" y="9056066"/>
            <a:ext cx="94310" cy="362254"/>
          </a:xfrm>
          <a:custGeom>
            <a:avLst/>
            <a:gdLst/>
            <a:ahLst/>
            <a:cxnLst/>
            <a:rect l="l" t="t" r="r" b="b"/>
            <a:pathLst>
              <a:path w="94310" h="362254">
                <a:moveTo>
                  <a:pt x="94310" y="0"/>
                </a:moveTo>
                <a:lnTo>
                  <a:pt x="0" y="0"/>
                </a:lnTo>
                <a:lnTo>
                  <a:pt x="0" y="362254"/>
                </a:lnTo>
                <a:lnTo>
                  <a:pt x="94310" y="362254"/>
                </a:lnTo>
                <a:lnTo>
                  <a:pt x="943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0100" y="4763160"/>
            <a:ext cx="6172200" cy="297179"/>
          </a:xfrm>
          <a:custGeom>
            <a:avLst/>
            <a:gdLst/>
            <a:ahLst/>
            <a:cxnLst/>
            <a:rect l="l" t="t" r="r" b="b"/>
            <a:pathLst>
              <a:path w="6172200" h="297179">
                <a:moveTo>
                  <a:pt x="0" y="297179"/>
                </a:moveTo>
                <a:lnTo>
                  <a:pt x="6172200" y="297179"/>
                </a:lnTo>
                <a:lnTo>
                  <a:pt x="6172200" y="0"/>
                </a:lnTo>
                <a:lnTo>
                  <a:pt x="0" y="0"/>
                </a:lnTo>
                <a:lnTo>
                  <a:pt x="0" y="29717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6122" y="1545170"/>
            <a:ext cx="6009640" cy="2774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6034">
              <a:lnSpc>
                <a:spcPts val="2600"/>
              </a:lnSpc>
            </a:pPr>
            <a:r>
              <a:rPr lang="ko-KR" altLang="en-US" sz="2400" b="1" spc="-40" dirty="0" smtClean="0">
                <a:solidFill>
                  <a:srgbClr val="D71920"/>
                </a:solidFill>
                <a:latin typeface="Arial"/>
                <a:cs typeface="Arial"/>
              </a:rPr>
              <a:t>변압기</a:t>
            </a:r>
            <a:r>
              <a:rPr lang="en-US" altLang="ko-KR" sz="2400" b="1" spc="-40" dirty="0" smtClean="0">
                <a:solidFill>
                  <a:srgbClr val="D71920"/>
                </a:solidFill>
                <a:latin typeface="Arial"/>
                <a:cs typeface="Arial"/>
              </a:rPr>
              <a:t>, </a:t>
            </a:r>
            <a:r>
              <a:rPr lang="ko-KR" altLang="en-US" sz="2400" b="1" spc="-40" dirty="0" smtClean="0">
                <a:solidFill>
                  <a:srgbClr val="D71920"/>
                </a:solidFill>
                <a:latin typeface="Arial"/>
                <a:cs typeface="Arial"/>
              </a:rPr>
              <a:t>회전설비</a:t>
            </a:r>
            <a:r>
              <a:rPr lang="en-US" altLang="ko-KR" sz="2400" b="1" spc="-40" dirty="0" smtClean="0">
                <a:solidFill>
                  <a:srgbClr val="D71920"/>
                </a:solidFill>
                <a:latin typeface="Arial"/>
                <a:cs typeface="Arial"/>
              </a:rPr>
              <a:t>, </a:t>
            </a:r>
            <a:r>
              <a:rPr lang="ko-KR" altLang="en-US" sz="2400" b="1" spc="-40" dirty="0" smtClean="0">
                <a:solidFill>
                  <a:srgbClr val="D71920"/>
                </a:solidFill>
                <a:latin typeface="Arial"/>
                <a:cs typeface="Arial"/>
              </a:rPr>
              <a:t>스위치기어의 금속 피복</a:t>
            </a:r>
            <a:r>
              <a:rPr lang="en-US" altLang="ko-KR" sz="2400" b="1" spc="-40" dirty="0" smtClean="0">
                <a:solidFill>
                  <a:srgbClr val="D71920"/>
                </a:solidFill>
                <a:latin typeface="Arial"/>
                <a:cs typeface="Arial"/>
              </a:rPr>
              <a:t>Termination box</a:t>
            </a:r>
            <a:r>
              <a:rPr lang="ko-KR" altLang="en-US" sz="2400" b="1" spc="-40" dirty="0" smtClean="0">
                <a:solidFill>
                  <a:srgbClr val="D71920"/>
                </a:solidFill>
                <a:latin typeface="Arial"/>
                <a:cs typeface="Arial"/>
              </a:rPr>
              <a:t>와 전력케이블의 안정적인 운전 보장</a:t>
            </a:r>
            <a:endParaRPr sz="2400" dirty="0">
              <a:latin typeface="Arial"/>
              <a:cs typeface="Arial"/>
            </a:endParaRPr>
          </a:p>
          <a:p>
            <a:pPr marL="14604" marR="150495">
              <a:lnSpc>
                <a:spcPct val="166700"/>
              </a:lnSpc>
              <a:spcBef>
                <a:spcPts val="160"/>
              </a:spcBef>
            </a:pPr>
            <a:r>
              <a:rPr lang="en-US" sz="1000" b="1" spc="-20" dirty="0" smtClean="0">
                <a:solidFill>
                  <a:srgbClr val="231F20"/>
                </a:solidFill>
                <a:latin typeface="Arial"/>
                <a:cs typeface="Arial"/>
              </a:rPr>
              <a:t>HV/MV </a:t>
            </a:r>
            <a:r>
              <a:rPr lang="ko-KR" altLang="en-US" sz="1000" b="1" spc="-20" dirty="0" smtClean="0">
                <a:solidFill>
                  <a:srgbClr val="231F20"/>
                </a:solidFill>
                <a:latin typeface="Arial"/>
                <a:cs typeface="Arial"/>
              </a:rPr>
              <a:t>전력 케이블의 주기적인 </a:t>
            </a:r>
            <a:r>
              <a:rPr lang="en-US" altLang="ko-KR" sz="1000" b="1" spc="-20" dirty="0" smtClean="0">
                <a:solidFill>
                  <a:srgbClr val="231F20"/>
                </a:solidFill>
                <a:latin typeface="Arial"/>
                <a:cs typeface="Arial"/>
              </a:rPr>
              <a:t>PD </a:t>
            </a:r>
            <a:r>
              <a:rPr lang="ko-KR" altLang="en-US" sz="1000" b="1" spc="-20" dirty="0" smtClean="0">
                <a:solidFill>
                  <a:srgbClr val="231F20"/>
                </a:solidFill>
                <a:latin typeface="Arial"/>
                <a:cs typeface="Arial"/>
              </a:rPr>
              <a:t>점검은 비계획적인  정전으로 인한 손실과 사고를 예방 할 수 있다</a:t>
            </a:r>
            <a:r>
              <a:rPr lang="en-US" altLang="ko-KR" sz="1000" b="1" spc="-2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</a:p>
          <a:p>
            <a:pPr marL="14604" marR="150495">
              <a:lnSpc>
                <a:spcPct val="166700"/>
              </a:lnSpc>
              <a:spcBef>
                <a:spcPts val="160"/>
              </a:spcBef>
            </a:pPr>
            <a:r>
              <a:rPr sz="1000" b="1" spc="-1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1000" b="1" spc="-15" dirty="0" smtClean="0">
                <a:solidFill>
                  <a:srgbClr val="231F20"/>
                </a:solidFill>
                <a:latin typeface="Arial"/>
                <a:cs typeface="Arial"/>
              </a:rPr>
              <a:t>정확한 </a:t>
            </a:r>
            <a:r>
              <a:rPr lang="en-US" altLang="ko-KR" sz="1000" b="1" spc="-15" dirty="0" smtClean="0">
                <a:solidFill>
                  <a:srgbClr val="231F20"/>
                </a:solidFill>
                <a:latin typeface="Arial"/>
                <a:cs typeface="Arial"/>
              </a:rPr>
              <a:t>PD</a:t>
            </a:r>
            <a:r>
              <a:rPr lang="ko-KR" altLang="en-US" sz="1000" b="1" spc="-15" dirty="0" smtClean="0">
                <a:solidFill>
                  <a:srgbClr val="231F20"/>
                </a:solidFill>
                <a:latin typeface="Arial"/>
                <a:cs typeface="Arial"/>
              </a:rPr>
              <a:t>발생 지점 검출</a:t>
            </a:r>
            <a:r>
              <a:rPr sz="1000" b="1" spc="-10" dirty="0" smtClean="0">
                <a:solidFill>
                  <a:srgbClr val="231F20"/>
                </a:solidFill>
                <a:latin typeface="Arial"/>
                <a:cs typeface="Arial"/>
              </a:rPr>
              <a:t>(within </a:t>
            </a:r>
            <a:r>
              <a:rPr sz="1000" b="1" spc="20" dirty="0" smtClean="0">
                <a:solidFill>
                  <a:srgbClr val="231F20"/>
                </a:solidFill>
                <a:latin typeface="Arial"/>
                <a:cs typeface="Arial"/>
              </a:rPr>
              <a:t>0.2% </a:t>
            </a:r>
            <a:r>
              <a:rPr sz="1000" b="1" spc="5" dirty="0" smtClean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b="1" spc="50" dirty="0" smtClean="0">
                <a:solidFill>
                  <a:srgbClr val="231F20"/>
                </a:solidFill>
                <a:latin typeface="Arial"/>
                <a:cs typeface="Arial"/>
              </a:rPr>
              <a:t>1% of </a:t>
            </a:r>
            <a:r>
              <a:rPr sz="1000" b="1" spc="5" dirty="0" smtClean="0">
                <a:solidFill>
                  <a:srgbClr val="231F20"/>
                </a:solidFill>
                <a:latin typeface="Arial"/>
                <a:cs typeface="Arial"/>
              </a:rPr>
              <a:t>cable </a:t>
            </a:r>
            <a:r>
              <a:rPr sz="1000" b="1" spc="-10" dirty="0" smtClean="0">
                <a:solidFill>
                  <a:srgbClr val="231F20"/>
                </a:solidFill>
                <a:latin typeface="Arial"/>
                <a:cs typeface="Arial"/>
              </a:rPr>
              <a:t>length) </a:t>
            </a:r>
            <a:r>
              <a:rPr lang="ko-KR" altLang="en-US" sz="1000" b="1" spc="-10" dirty="0" smtClean="0">
                <a:solidFill>
                  <a:srgbClr val="231F20"/>
                </a:solidFill>
                <a:latin typeface="Arial"/>
                <a:cs typeface="Arial"/>
              </a:rPr>
              <a:t>유지보수 비용을 최소화 할 수 있다</a:t>
            </a:r>
            <a:r>
              <a:rPr lang="en-US" altLang="ko-KR" sz="1000" b="1" spc="-1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en-US" sz="1000" b="1" spc="15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>
              <a:lnSpc>
                <a:spcPts val="800"/>
              </a:lnSpc>
            </a:pPr>
            <a:endParaRPr sz="800" dirty="0"/>
          </a:p>
          <a:p>
            <a:pPr marL="14604" marR="12700">
              <a:lnSpc>
                <a:spcPct val="100000"/>
              </a:lnSpc>
            </a:pPr>
            <a:r>
              <a:rPr lang="ko-KR" altLang="en-US" sz="1000" b="1" spc="-10" dirty="0" smtClean="0">
                <a:solidFill>
                  <a:srgbClr val="231F20"/>
                </a:solidFill>
                <a:latin typeface="Arial"/>
                <a:cs typeface="Arial"/>
              </a:rPr>
              <a:t>포터블 장비 수명 및 장기간 사용이 가능하도록 견고하고 이송에  용이하도록 설계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ts val="800"/>
              </a:lnSpc>
            </a:pPr>
            <a:endParaRPr sz="800" dirty="0"/>
          </a:p>
          <a:p>
            <a:pPr marL="14604">
              <a:lnSpc>
                <a:spcPct val="100000"/>
              </a:lnSpc>
            </a:pPr>
            <a:r>
              <a:rPr lang="en-US" sz="1000" b="1" spc="-10" dirty="0" smtClean="0">
                <a:solidFill>
                  <a:srgbClr val="231F20"/>
                </a:solidFill>
                <a:latin typeface="Arial"/>
                <a:cs typeface="Arial"/>
              </a:rPr>
              <a:t>Background </a:t>
            </a:r>
            <a:r>
              <a:rPr lang="ko-KR" altLang="en-US" sz="1000" b="1" spc="-10" dirty="0" err="1" smtClean="0">
                <a:solidFill>
                  <a:srgbClr val="231F20"/>
                </a:solidFill>
                <a:latin typeface="Arial"/>
                <a:cs typeface="Arial"/>
              </a:rPr>
              <a:t>노이즈를</a:t>
            </a:r>
            <a:r>
              <a:rPr lang="ko-KR" altLang="en-US" sz="1000" b="1" spc="-10" dirty="0" smtClean="0">
                <a:solidFill>
                  <a:srgbClr val="231F20"/>
                </a:solidFill>
                <a:latin typeface="Arial"/>
                <a:cs typeface="Arial"/>
              </a:rPr>
              <a:t> 효과적으로 제거하기 위한 보다 진보된  </a:t>
            </a:r>
            <a:r>
              <a:rPr lang="ko-KR" altLang="en-US" sz="1000" b="1" spc="-10" dirty="0" err="1" smtClean="0">
                <a:solidFill>
                  <a:srgbClr val="231F20"/>
                </a:solidFill>
                <a:latin typeface="Arial"/>
                <a:cs typeface="Arial"/>
              </a:rPr>
              <a:t>노이즈</a:t>
            </a:r>
            <a:r>
              <a:rPr lang="ko-KR" altLang="en-US" sz="1000" b="1" spc="-10" dirty="0" smtClean="0">
                <a:solidFill>
                  <a:srgbClr val="231F20"/>
                </a:solidFill>
                <a:latin typeface="Arial"/>
                <a:cs typeface="Arial"/>
              </a:rPr>
              <a:t> 제거  및 </a:t>
            </a:r>
            <a:r>
              <a:rPr lang="ko-KR" altLang="en-US" sz="1000" b="1" spc="-10" dirty="0" err="1" smtClean="0">
                <a:solidFill>
                  <a:srgbClr val="231F20"/>
                </a:solidFill>
                <a:latin typeface="Arial"/>
                <a:cs typeface="Arial"/>
              </a:rPr>
              <a:t>필터링</a:t>
            </a:r>
            <a:r>
              <a:rPr lang="ko-KR" altLang="en-US" sz="1000" b="1" spc="-10" dirty="0" smtClean="0">
                <a:solidFill>
                  <a:srgbClr val="231F20"/>
                </a:solidFill>
                <a:latin typeface="Arial"/>
                <a:cs typeface="Arial"/>
              </a:rPr>
              <a:t> 기술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5609" y="370078"/>
            <a:ext cx="4227195" cy="707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70">
              <a:lnSpc>
                <a:spcPct val="100000"/>
              </a:lnSpc>
            </a:pPr>
            <a:r>
              <a:rPr sz="2400" b="1" spc="60" dirty="0" smtClean="0">
                <a:solidFill>
                  <a:srgbClr val="808285"/>
                </a:solidFill>
                <a:latin typeface="Arial"/>
                <a:cs typeface="Arial"/>
              </a:rPr>
              <a:t>QCM-C-PDP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 dirty="0"/>
          </a:p>
          <a:p>
            <a:pPr marL="12700">
              <a:lnSpc>
                <a:spcPct val="100000"/>
              </a:lnSpc>
            </a:pPr>
            <a:r>
              <a:rPr sz="1550" b="1" dirty="0" smtClean="0">
                <a:solidFill>
                  <a:srgbClr val="808285"/>
                </a:solidFill>
                <a:latin typeface="Arial"/>
                <a:cs typeface="Arial"/>
              </a:rPr>
              <a:t>Portable </a:t>
            </a:r>
            <a:r>
              <a:rPr lang="ko-KR" altLang="en-US" sz="1550" b="1" dirty="0" smtClean="0">
                <a:solidFill>
                  <a:srgbClr val="808285"/>
                </a:solidFill>
                <a:latin typeface="Arial"/>
                <a:cs typeface="Arial"/>
              </a:rPr>
              <a:t>케이블 부분방전 모니터링 시스템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3076" y="4763198"/>
            <a:ext cx="1990089" cy="283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b="1" dirty="0" smtClean="0">
                <a:solidFill>
                  <a:srgbClr val="FFFFFF"/>
                </a:solidFill>
                <a:latin typeface="Arial"/>
                <a:cs typeface="Arial"/>
              </a:rPr>
              <a:t>제 품 요 약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298" y="5106088"/>
            <a:ext cx="2668270" cy="32880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7305">
              <a:lnSpc>
                <a:spcPct val="145800"/>
              </a:lnSpc>
            </a:pPr>
            <a:r>
              <a:rPr sz="800" b="1" spc="-5" dirty="0" smtClean="0">
                <a:solidFill>
                  <a:srgbClr val="D71920"/>
                </a:solidFill>
                <a:latin typeface="Arial"/>
                <a:cs typeface="Arial"/>
              </a:rPr>
              <a:t>Description  </a:t>
            </a:r>
            <a:r>
              <a:rPr sz="800" b="1" spc="20" dirty="0" smtClean="0">
                <a:latin typeface="Arial"/>
                <a:cs typeface="Arial"/>
              </a:rPr>
              <a:t>QCM-C-PDP </a:t>
            </a:r>
            <a:r>
              <a:rPr sz="800" b="1" spc="20" dirty="0" smtClean="0">
                <a:solidFill>
                  <a:srgbClr val="231F20"/>
                </a:solidFill>
                <a:latin typeface="Arial"/>
                <a:cs typeface="Arial"/>
              </a:rPr>
              <a:t>portable </a:t>
            </a:r>
            <a:r>
              <a:rPr lang="ko-KR" altLang="en-US" sz="800" b="1" spc="20" dirty="0" smtClean="0">
                <a:solidFill>
                  <a:srgbClr val="231F20"/>
                </a:solidFill>
                <a:latin typeface="Arial"/>
                <a:cs typeface="Arial"/>
              </a:rPr>
              <a:t>시스템은 전력케이블 및 각종 회전설비</a:t>
            </a:r>
            <a:r>
              <a:rPr lang="en-US" altLang="ko-KR" sz="800" b="1" spc="20" dirty="0" smtClean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ko-KR" altLang="en-US" sz="800" b="1" spc="20" dirty="0" smtClean="0">
                <a:solidFill>
                  <a:srgbClr val="231F20"/>
                </a:solidFill>
                <a:latin typeface="Arial"/>
                <a:cs typeface="Arial"/>
              </a:rPr>
              <a:t>변압기</a:t>
            </a:r>
            <a:r>
              <a:rPr lang="en-US" altLang="ko-KR" sz="800" b="1" spc="20" dirty="0" smtClean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ko-KR" altLang="en-US" sz="800" b="1" spc="20" dirty="0" smtClean="0">
                <a:solidFill>
                  <a:srgbClr val="231F20"/>
                </a:solidFill>
                <a:latin typeface="Arial"/>
                <a:cs typeface="Arial"/>
              </a:rPr>
              <a:t>스위치기어의 금속피복 </a:t>
            </a:r>
            <a:r>
              <a:rPr lang="ko-KR" altLang="en-US" sz="800" b="1" spc="20" dirty="0" err="1" smtClean="0">
                <a:solidFill>
                  <a:srgbClr val="231F20"/>
                </a:solidFill>
                <a:latin typeface="Arial"/>
                <a:cs typeface="Arial"/>
              </a:rPr>
              <a:t>터미네이션</a:t>
            </a:r>
            <a:r>
              <a:rPr lang="ko-KR" altLang="en-US" sz="800" b="1" spc="20" dirty="0" smtClean="0">
                <a:solidFill>
                  <a:srgbClr val="231F20"/>
                </a:solidFill>
                <a:latin typeface="Arial"/>
                <a:cs typeface="Arial"/>
              </a:rPr>
              <a:t> 박스의 부분방전을 측정하는데 이용된다</a:t>
            </a:r>
            <a:r>
              <a:rPr lang="en-US" altLang="ko-KR" sz="800" b="1" spc="2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b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en-US" sz="800" b="1" spc="-5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27305">
              <a:lnSpc>
                <a:spcPct val="145800"/>
              </a:lnSpc>
            </a:pPr>
            <a:r>
              <a:rPr lang="ko-KR" altLang="en-US" sz="800" b="1" spc="-5" dirty="0" smtClean="0">
                <a:solidFill>
                  <a:srgbClr val="231F20"/>
                </a:solidFill>
                <a:latin typeface="Arial"/>
                <a:cs typeface="Arial"/>
              </a:rPr>
              <a:t>전체 케이블 길이의 </a:t>
            </a:r>
            <a:r>
              <a:rPr sz="800" b="1" spc="15" dirty="0" smtClean="0">
                <a:solidFill>
                  <a:srgbClr val="231F20"/>
                </a:solidFill>
                <a:latin typeface="Arial"/>
                <a:cs typeface="Arial"/>
              </a:rPr>
              <a:t>0.2% </a:t>
            </a:r>
            <a:r>
              <a:rPr lang="en-US" sz="800" b="1" spc="5" dirty="0">
                <a:solidFill>
                  <a:srgbClr val="231F20"/>
                </a:solidFill>
                <a:latin typeface="Arial"/>
                <a:cs typeface="Arial"/>
              </a:rPr>
              <a:t>~</a:t>
            </a:r>
            <a:r>
              <a:rPr sz="8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0" dirty="0" smtClean="0">
                <a:solidFill>
                  <a:srgbClr val="231F20"/>
                </a:solidFill>
                <a:latin typeface="Arial"/>
                <a:cs typeface="Arial"/>
              </a:rPr>
              <a:t>1%</a:t>
            </a:r>
            <a:r>
              <a:rPr lang="ko-KR" altLang="en-US" sz="800" b="1" spc="40" dirty="0" smtClean="0">
                <a:solidFill>
                  <a:srgbClr val="231F20"/>
                </a:solidFill>
                <a:latin typeface="Arial"/>
                <a:cs typeface="Arial"/>
              </a:rPr>
              <a:t>의 정확도로 </a:t>
            </a:r>
            <a:r>
              <a:rPr lang="en-US" altLang="ko-KR" sz="800" b="1" spc="40" dirty="0" smtClean="0">
                <a:solidFill>
                  <a:srgbClr val="231F20"/>
                </a:solidFill>
                <a:latin typeface="Arial"/>
                <a:cs typeface="Arial"/>
              </a:rPr>
              <a:t>PD </a:t>
            </a:r>
            <a:r>
              <a:rPr lang="ko-KR" altLang="en-US" sz="800" b="1" spc="40" dirty="0" smtClean="0">
                <a:solidFill>
                  <a:srgbClr val="231F20"/>
                </a:solidFill>
                <a:latin typeface="Arial"/>
                <a:cs typeface="Arial"/>
              </a:rPr>
              <a:t>발생 위치를 찾아낼 수 있다</a:t>
            </a:r>
            <a:r>
              <a:rPr sz="800" b="1" spc="-5" dirty="0" smtClean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endParaRPr lang="en-US" sz="800" b="1" spc="-5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27305">
              <a:lnSpc>
                <a:spcPct val="145800"/>
              </a:lnSpc>
            </a:pPr>
            <a:r>
              <a:rPr sz="800" b="1" spc="-5" dirty="0" smtClean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b="1" spc="20" dirty="0" smtClean="0">
                <a:latin typeface="Arial"/>
                <a:cs typeface="Arial"/>
              </a:rPr>
              <a:t>QCM-C-P</a:t>
            </a:r>
            <a:r>
              <a:rPr lang="en-US" sz="800" b="1" spc="20" dirty="0" smtClean="0">
                <a:latin typeface="Arial"/>
                <a:cs typeface="Arial"/>
              </a:rPr>
              <a:t>DP</a:t>
            </a:r>
            <a:r>
              <a:rPr lang="ko-KR" altLang="en-US" sz="800" b="1" spc="20" dirty="0" smtClean="0">
                <a:latin typeface="Arial"/>
                <a:cs typeface="Arial"/>
              </a:rPr>
              <a:t>는 케이블과 터미네이션 박스의 </a:t>
            </a:r>
            <a:r>
              <a:rPr lang="ko-KR" altLang="en-US" sz="800" b="1" spc="20" dirty="0" err="1" smtClean="0">
                <a:latin typeface="Arial"/>
                <a:cs typeface="Arial"/>
              </a:rPr>
              <a:t>활선</a:t>
            </a:r>
            <a:r>
              <a:rPr lang="ko-KR" altLang="en-US" sz="800" b="1" spc="20" dirty="0" smtClean="0">
                <a:latin typeface="Arial"/>
                <a:cs typeface="Arial"/>
              </a:rPr>
              <a:t> 상태에서 </a:t>
            </a:r>
            <a:r>
              <a:rPr lang="en-US" altLang="ko-KR" sz="800" b="1" spc="20" dirty="0" smtClean="0">
                <a:latin typeface="Arial"/>
                <a:cs typeface="Arial"/>
              </a:rPr>
              <a:t>PD</a:t>
            </a:r>
            <a:r>
              <a:rPr lang="ko-KR" altLang="en-US" sz="800" b="1" spc="20" dirty="0" smtClean="0">
                <a:latin typeface="Arial"/>
                <a:cs typeface="Arial"/>
              </a:rPr>
              <a:t>측정이 가능하다</a:t>
            </a:r>
            <a:r>
              <a:rPr lang="en-US" altLang="ko-KR" sz="800" b="1" spc="20" dirty="0" smtClean="0"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 dirty="0"/>
          </a:p>
          <a:p>
            <a:pPr marL="12700" marR="12700" indent="-635">
              <a:lnSpc>
                <a:spcPct val="145800"/>
              </a:lnSpc>
            </a:pPr>
            <a:r>
              <a:rPr sz="800" b="1" spc="-10" dirty="0" smtClean="0">
                <a:solidFill>
                  <a:srgbClr val="D71920"/>
                </a:solidFill>
                <a:latin typeface="Arial"/>
                <a:cs typeface="Arial"/>
              </a:rPr>
              <a:t>Application </a:t>
            </a:r>
            <a:r>
              <a:rPr sz="800" b="1" spc="-5" dirty="0" smtClean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00" b="1" spc="20" dirty="0" smtClean="0">
                <a:solidFill>
                  <a:srgbClr val="231F20"/>
                </a:solidFill>
                <a:latin typeface="Arial"/>
                <a:cs typeface="Arial"/>
              </a:rPr>
              <a:t>QCM-C-PDP </a:t>
            </a:r>
            <a:r>
              <a:rPr lang="ko-KR" altLang="en-US" sz="800" b="1" spc="20" dirty="0" smtClean="0">
                <a:solidFill>
                  <a:srgbClr val="231F20"/>
                </a:solidFill>
                <a:latin typeface="Arial"/>
                <a:cs typeface="Arial"/>
              </a:rPr>
              <a:t>케이블 </a:t>
            </a:r>
            <a:r>
              <a:rPr lang="en-US" altLang="ko-KR" sz="800" b="1" spc="20" dirty="0" smtClean="0">
                <a:solidFill>
                  <a:srgbClr val="231F20"/>
                </a:solidFill>
                <a:latin typeface="Arial"/>
                <a:cs typeface="Arial"/>
              </a:rPr>
              <a:t>PD</a:t>
            </a:r>
            <a:r>
              <a:rPr lang="ko-KR" altLang="en-US" sz="800" b="1" spc="20" dirty="0" smtClean="0">
                <a:solidFill>
                  <a:srgbClr val="231F20"/>
                </a:solidFill>
                <a:latin typeface="Arial"/>
                <a:cs typeface="Arial"/>
              </a:rPr>
              <a:t>진단 장비는 케이블에서 발생하는 </a:t>
            </a:r>
            <a:r>
              <a:rPr lang="en-US" altLang="ko-KR" sz="800" b="1" spc="20" dirty="0" smtClean="0">
                <a:solidFill>
                  <a:srgbClr val="231F20"/>
                </a:solidFill>
                <a:latin typeface="Arial"/>
                <a:cs typeface="Arial"/>
              </a:rPr>
              <a:t>PD</a:t>
            </a:r>
            <a:r>
              <a:rPr lang="ko-KR" altLang="en-US" sz="800" b="1" spc="20" dirty="0" smtClean="0">
                <a:solidFill>
                  <a:srgbClr val="231F20"/>
                </a:solidFill>
                <a:latin typeface="Arial"/>
                <a:cs typeface="Arial"/>
              </a:rPr>
              <a:t>를 효과적으로 검출해낼 수 있다</a:t>
            </a:r>
            <a:r>
              <a:rPr lang="en-US" altLang="ko-KR" sz="800" b="1" spc="2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</a:p>
          <a:p>
            <a:pPr marL="12700" marR="12700" indent="-635">
              <a:lnSpc>
                <a:spcPct val="145800"/>
              </a:lnSpc>
            </a:pPr>
            <a:r>
              <a:rPr lang="ko-KR" altLang="en-US" sz="800" b="1" spc="20" dirty="0" smtClean="0">
                <a:solidFill>
                  <a:srgbClr val="231F20"/>
                </a:solidFill>
                <a:latin typeface="Arial"/>
                <a:cs typeface="Arial"/>
              </a:rPr>
              <a:t>발전소와 대규모 </a:t>
            </a:r>
            <a:r>
              <a:rPr lang="ko-KR" altLang="en-US" sz="800" b="1" spc="20" dirty="0" err="1" smtClean="0">
                <a:solidFill>
                  <a:srgbClr val="231F20"/>
                </a:solidFill>
                <a:latin typeface="Arial"/>
                <a:cs typeface="Arial"/>
              </a:rPr>
              <a:t>산업단지내</a:t>
            </a:r>
            <a:r>
              <a:rPr lang="ko-KR" altLang="en-US" sz="800" b="1" spc="20" dirty="0" smtClean="0">
                <a:solidFill>
                  <a:srgbClr val="231F20"/>
                </a:solidFill>
                <a:latin typeface="Arial"/>
                <a:cs typeface="Arial"/>
              </a:rPr>
              <a:t> 각종 송배전</a:t>
            </a:r>
            <a:r>
              <a:rPr sz="800" b="1" spc="-2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800" b="1" spc="-20" dirty="0" smtClean="0">
                <a:solidFill>
                  <a:srgbClr val="231F20"/>
                </a:solidFill>
                <a:latin typeface="Arial"/>
                <a:cs typeface="Arial"/>
              </a:rPr>
              <a:t>라인의 전력케이블과 케이블 종단 </a:t>
            </a:r>
            <a:r>
              <a:rPr lang="ko-KR" altLang="en-US" sz="800" b="1" spc="-20" dirty="0" err="1" smtClean="0">
                <a:solidFill>
                  <a:srgbClr val="231F20"/>
                </a:solidFill>
                <a:latin typeface="Arial"/>
                <a:cs typeface="Arial"/>
              </a:rPr>
              <a:t>터미네이션의</a:t>
            </a:r>
            <a:r>
              <a:rPr lang="ko-KR" altLang="en-US" sz="800" b="1" spc="-2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altLang="ko-KR" sz="800" b="1" spc="-20" dirty="0" smtClean="0">
                <a:solidFill>
                  <a:srgbClr val="231F20"/>
                </a:solidFill>
                <a:latin typeface="Arial"/>
                <a:cs typeface="Arial"/>
              </a:rPr>
              <a:t>HV </a:t>
            </a:r>
            <a:r>
              <a:rPr lang="ko-KR" altLang="en-US" sz="800" b="1" spc="-20" dirty="0" err="1" smtClean="0">
                <a:solidFill>
                  <a:srgbClr val="231F20"/>
                </a:solidFill>
                <a:latin typeface="Arial"/>
                <a:cs typeface="Arial"/>
              </a:rPr>
              <a:t>절연테스를</a:t>
            </a:r>
            <a:r>
              <a:rPr lang="ko-KR" altLang="en-US" sz="800" b="1" spc="-20" dirty="0" smtClean="0">
                <a:solidFill>
                  <a:srgbClr val="231F20"/>
                </a:solidFill>
                <a:latin typeface="Arial"/>
                <a:cs typeface="Arial"/>
              </a:rPr>
              <a:t> 위해 사용된다</a:t>
            </a:r>
            <a:r>
              <a:rPr lang="en-US" altLang="ko-KR" sz="800" b="1" spc="-2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b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800" b="1" spc="-5" dirty="0" smtClean="0">
                <a:solidFill>
                  <a:srgbClr val="231F20"/>
                </a:solidFill>
                <a:latin typeface="Arial"/>
                <a:cs typeface="Arial"/>
              </a:rPr>
              <a:t>취득된 </a:t>
            </a:r>
            <a:r>
              <a:rPr lang="en-US" altLang="ko-KR" sz="800" b="1" spc="-5" dirty="0" smtClean="0">
                <a:solidFill>
                  <a:srgbClr val="231F20"/>
                </a:solidFill>
                <a:latin typeface="Arial"/>
                <a:cs typeface="Arial"/>
              </a:rPr>
              <a:t>PD</a:t>
            </a:r>
            <a:r>
              <a:rPr lang="ko-KR" altLang="en-US" sz="800" b="1" spc="-5" dirty="0" err="1" smtClean="0">
                <a:solidFill>
                  <a:srgbClr val="231F20"/>
                </a:solidFill>
                <a:latin typeface="Arial"/>
                <a:cs typeface="Arial"/>
              </a:rPr>
              <a:t>데이타는</a:t>
            </a:r>
            <a:r>
              <a:rPr lang="ko-KR" altLang="en-US" sz="800" b="1" spc="-5" dirty="0" smtClean="0">
                <a:solidFill>
                  <a:srgbClr val="231F20"/>
                </a:solidFill>
                <a:latin typeface="Arial"/>
                <a:cs typeface="Arial"/>
              </a:rPr>
              <a:t> 케이블  상태에 따른 계획정비를 가능하게 할 것이다</a:t>
            </a:r>
            <a:r>
              <a:rPr lang="en-US" altLang="ko-KR" sz="800" b="1" spc="-5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0214" y="3026257"/>
            <a:ext cx="88900" cy="8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0214" y="3280257"/>
            <a:ext cx="88900" cy="8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0214" y="3534244"/>
            <a:ext cx="88900" cy="8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0201" y="3788244"/>
            <a:ext cx="88900" cy="8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0201" y="4194644"/>
            <a:ext cx="88900" cy="8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708016"/>
            <a:ext cx="6972300" cy="92087"/>
          </a:xfrm>
          <a:custGeom>
            <a:avLst/>
            <a:gdLst/>
            <a:ahLst/>
            <a:cxnLst/>
            <a:rect l="l" t="t" r="r" b="b"/>
            <a:pathLst>
              <a:path w="6972300" h="92087">
                <a:moveTo>
                  <a:pt x="0" y="0"/>
                </a:moveTo>
                <a:lnTo>
                  <a:pt x="6972300" y="0"/>
                </a:lnTo>
                <a:lnTo>
                  <a:pt x="6972300" y="92087"/>
                </a:lnTo>
                <a:lnTo>
                  <a:pt x="0" y="92087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0100" y="9143355"/>
            <a:ext cx="6972300" cy="92087"/>
          </a:xfrm>
          <a:custGeom>
            <a:avLst/>
            <a:gdLst/>
            <a:ahLst/>
            <a:cxnLst/>
            <a:rect l="l" t="t" r="r" b="b"/>
            <a:pathLst>
              <a:path w="6972300" h="92087">
                <a:moveTo>
                  <a:pt x="0" y="0"/>
                </a:moveTo>
                <a:lnTo>
                  <a:pt x="6972300" y="0"/>
                </a:lnTo>
                <a:lnTo>
                  <a:pt x="6972300" y="92087"/>
                </a:lnTo>
                <a:lnTo>
                  <a:pt x="0" y="92087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863" y="7865719"/>
            <a:ext cx="6170674" cy="1149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3903" y="9282679"/>
            <a:ext cx="1841316" cy="4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0" y="2016986"/>
            <a:ext cx="1693545" cy="569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lang="en-US" sz="900" b="1" spc="-15" dirty="0" smtClean="0">
                <a:solidFill>
                  <a:srgbClr val="D71920"/>
                </a:solidFill>
                <a:latin typeface="Arial"/>
                <a:cs typeface="Arial"/>
              </a:rPr>
              <a:t>HV/MV </a:t>
            </a:r>
            <a:r>
              <a:rPr lang="ko-KR" altLang="en-US" sz="900" b="1" spc="-15" dirty="0" smtClean="0">
                <a:solidFill>
                  <a:srgbClr val="D71920"/>
                </a:solidFill>
                <a:latin typeface="Arial"/>
                <a:cs typeface="Arial"/>
              </a:rPr>
              <a:t>전력 케이블에서 발생하는 </a:t>
            </a:r>
            <a:r>
              <a:rPr lang="en-US" altLang="ko-KR" sz="900" b="1" spc="-15" dirty="0" smtClean="0">
                <a:solidFill>
                  <a:srgbClr val="D71920"/>
                </a:solidFill>
                <a:latin typeface="Arial"/>
                <a:cs typeface="Arial"/>
              </a:rPr>
              <a:t>PD</a:t>
            </a:r>
            <a:r>
              <a:rPr lang="ko-KR" altLang="en-US" sz="900" b="1" spc="-15" dirty="0" smtClean="0">
                <a:solidFill>
                  <a:srgbClr val="D71920"/>
                </a:solidFill>
                <a:latin typeface="Arial"/>
                <a:cs typeface="Arial"/>
              </a:rPr>
              <a:t>의 정확한 측정은 돌발 정전사태에 따른 손실을 방지한다</a:t>
            </a:r>
            <a:r>
              <a:rPr lang="en-US" altLang="ko-KR" sz="900" b="1" spc="-15" dirty="0" smtClean="0">
                <a:solidFill>
                  <a:srgbClr val="D71920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0100" y="194069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2700">
            <a:solidFill>
              <a:srgbClr val="BCBE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44800" y="978192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7364" y="937486"/>
            <a:ext cx="4241635" cy="925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lang="ko-KR" altLang="en-US" sz="900" spc="-15" dirty="0" smtClean="0">
                <a:solidFill>
                  <a:srgbClr val="231F20"/>
                </a:solidFill>
                <a:latin typeface="Arial"/>
                <a:cs typeface="Arial"/>
              </a:rPr>
              <a:t>일반적으로 케이블 절연문제 발생시 부분방전이 발생한 후에 열화가 </a:t>
            </a:r>
            <a:endParaRPr lang="en-US" altLang="ko-KR" sz="900" spc="-15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12700">
              <a:lnSpc>
                <a:spcPct val="101899"/>
              </a:lnSpc>
            </a:pPr>
            <a:r>
              <a:rPr lang="ko-KR" altLang="en-US" sz="900" spc="-15" dirty="0" smtClean="0">
                <a:solidFill>
                  <a:srgbClr val="231F20"/>
                </a:solidFill>
                <a:latin typeface="Arial"/>
                <a:cs typeface="Arial"/>
              </a:rPr>
              <a:t>진행된다</a:t>
            </a:r>
            <a:r>
              <a:rPr lang="en-US" altLang="ko-KR" sz="900" spc="-15" dirty="0" smtClean="0">
                <a:solidFill>
                  <a:srgbClr val="231F20"/>
                </a:solidFill>
                <a:latin typeface="Arial"/>
                <a:cs typeface="Arial"/>
              </a:rPr>
              <a:t>. </a:t>
            </a:r>
          </a:p>
          <a:p>
            <a:pPr marL="12700" marR="12700">
              <a:lnSpc>
                <a:spcPct val="101899"/>
              </a:lnSpc>
            </a:pPr>
            <a:r>
              <a:rPr lang="ko-KR" altLang="en-US" sz="900" spc="-15" dirty="0" smtClean="0">
                <a:solidFill>
                  <a:srgbClr val="231F20"/>
                </a:solidFill>
                <a:latin typeface="Arial"/>
                <a:cs typeface="Arial"/>
              </a:rPr>
              <a:t>초기단계의 </a:t>
            </a:r>
            <a:r>
              <a:rPr lang="en-US" altLang="ko-KR" sz="900" spc="-15" dirty="0" smtClean="0">
                <a:solidFill>
                  <a:srgbClr val="231F20"/>
                </a:solidFill>
                <a:latin typeface="Arial"/>
                <a:cs typeface="Arial"/>
              </a:rPr>
              <a:t>PD </a:t>
            </a:r>
            <a:r>
              <a:rPr lang="ko-KR" altLang="en-US" sz="900" spc="-15" dirty="0" smtClean="0">
                <a:solidFill>
                  <a:srgbClr val="231F20"/>
                </a:solidFill>
                <a:latin typeface="Arial"/>
                <a:cs typeface="Arial"/>
              </a:rPr>
              <a:t>감지는 불시사고를 예방할 수 있다</a:t>
            </a:r>
            <a:r>
              <a:rPr lang="en-US" altLang="ko-KR" sz="900" spc="-15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</a:p>
          <a:p>
            <a:pPr marL="12700" marR="12700">
              <a:lnSpc>
                <a:spcPct val="101899"/>
              </a:lnSpc>
            </a:pP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QCM-C-PDP </a:t>
            </a:r>
            <a:r>
              <a:rPr lang="ko-KR" altLang="en-US" sz="900" spc="5" dirty="0" smtClean="0">
                <a:solidFill>
                  <a:srgbClr val="231F20"/>
                </a:solidFill>
                <a:latin typeface="Arial"/>
                <a:cs typeface="Arial"/>
              </a:rPr>
              <a:t>시스템은 기존 운영중인 전력 케이블 내</a:t>
            </a:r>
            <a:r>
              <a:rPr lang="en-US" altLang="ko-KR" sz="900" spc="5" dirty="0" smtClean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ko-KR" altLang="en-US" sz="900" spc="5" dirty="0" smtClean="0">
                <a:solidFill>
                  <a:srgbClr val="231F20"/>
                </a:solidFill>
                <a:latin typeface="Arial"/>
                <a:cs typeface="Arial"/>
              </a:rPr>
              <a:t>외부에서 발생하는 </a:t>
            </a:r>
            <a:r>
              <a:rPr lang="en-US" altLang="ko-KR" sz="900" spc="5" dirty="0" smtClean="0">
                <a:solidFill>
                  <a:srgbClr val="231F20"/>
                </a:solidFill>
                <a:latin typeface="Arial"/>
                <a:cs typeface="Arial"/>
              </a:rPr>
              <a:t>PD</a:t>
            </a:r>
            <a:r>
              <a:rPr lang="ko-KR" altLang="en-US" sz="900" spc="5" dirty="0" smtClean="0">
                <a:solidFill>
                  <a:srgbClr val="231F20"/>
                </a:solidFill>
                <a:latin typeface="Arial"/>
                <a:cs typeface="Arial"/>
              </a:rPr>
              <a:t>를 고장이전에 초기에 진단한다</a:t>
            </a:r>
            <a:r>
              <a:rPr lang="en-US" altLang="ko-KR" sz="900" spc="5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44800" y="1295692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44787" y="1613179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44787" y="2057679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7326" y="2016973"/>
            <a:ext cx="3844925" cy="142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40665" indent="0">
              <a:lnSpc>
                <a:spcPct val="101899"/>
              </a:lnSpc>
            </a:pP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HFC</a:t>
            </a:r>
            <a:r>
              <a:rPr sz="900" spc="-120" dirty="0" smtClean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900" spc="-15" dirty="0" smtClean="0">
                <a:solidFill>
                  <a:srgbClr val="231F20"/>
                </a:solidFill>
                <a:latin typeface="Arial"/>
                <a:cs typeface="Arial"/>
              </a:rPr>
              <a:t>(High </a:t>
            </a:r>
            <a:r>
              <a:rPr sz="900" spc="-25" dirty="0" smtClean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35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equency Cur</a:t>
            </a: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ent </a:t>
            </a:r>
            <a:r>
              <a:rPr sz="900" spc="-125" dirty="0" smtClean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" dirty="0" smtClean="0">
                <a:solidFill>
                  <a:srgbClr val="231F20"/>
                </a:solidFill>
                <a:latin typeface="Arial"/>
                <a:cs typeface="Arial"/>
              </a:rPr>
              <a:t>ransformers)</a:t>
            </a:r>
            <a:r>
              <a:rPr lang="en-US" sz="900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spc="-5" dirty="0" smtClean="0">
                <a:solidFill>
                  <a:srgbClr val="231F20"/>
                </a:solidFill>
                <a:latin typeface="Arial"/>
                <a:cs typeface="Arial"/>
              </a:rPr>
              <a:t>은 광대역 주파수대역</a:t>
            </a:r>
            <a:endParaRPr lang="en-US" altLang="ko-KR" sz="900" spc="-5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240665" indent="0">
              <a:lnSpc>
                <a:spcPct val="101899"/>
              </a:lnSpc>
            </a:pP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(200 </a:t>
            </a:r>
            <a:r>
              <a:rPr sz="900" spc="-5" dirty="0" smtClean="0">
                <a:solidFill>
                  <a:srgbClr val="231F20"/>
                </a:solidFill>
                <a:latin typeface="Arial"/>
                <a:cs typeface="Arial"/>
              </a:rPr>
              <a:t>kHz </a:t>
            </a:r>
            <a:r>
              <a:rPr sz="900" spc="45" dirty="0" smtClean="0">
                <a:solidFill>
                  <a:srgbClr val="231F20"/>
                </a:solidFill>
                <a:latin typeface="Arial"/>
                <a:cs typeface="Arial"/>
              </a:rPr>
              <a:t>- 15 </a:t>
            </a: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MHz)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에서 사용된다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  <a:p>
            <a:pPr marL="12700" marR="12700">
              <a:lnSpc>
                <a:spcPct val="101899"/>
              </a:lnSpc>
              <a:spcBef>
                <a:spcPts val="300"/>
              </a:spcBef>
            </a:pPr>
            <a:r>
              <a:rPr sz="900" spc="-50" dirty="0" smtClean="0">
                <a:solidFill>
                  <a:srgbClr val="231F20"/>
                </a:solidFill>
                <a:latin typeface="Arial"/>
                <a:cs typeface="Arial"/>
              </a:rPr>
              <a:t>TEV </a:t>
            </a:r>
            <a:r>
              <a:rPr sz="900" spc="-40" dirty="0" smtClean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900" spc="-155" dirty="0" smtClean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" dirty="0" smtClean="0">
                <a:solidFill>
                  <a:srgbClr val="231F20"/>
                </a:solidFill>
                <a:latin typeface="Arial"/>
                <a:cs typeface="Arial"/>
              </a:rPr>
              <a:t>ransient </a:t>
            </a:r>
            <a:r>
              <a:rPr sz="900" spc="-10" dirty="0" smtClean="0">
                <a:solidFill>
                  <a:srgbClr val="231F20"/>
                </a:solidFill>
                <a:latin typeface="Arial"/>
                <a:cs typeface="Arial"/>
              </a:rPr>
              <a:t>Earth </a:t>
            </a:r>
            <a:r>
              <a:rPr sz="900" spc="-105" dirty="0" smtClean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10" dirty="0" smtClean="0">
                <a:solidFill>
                  <a:srgbClr val="231F20"/>
                </a:solidFill>
                <a:latin typeface="Arial"/>
                <a:cs typeface="Arial"/>
              </a:rPr>
              <a:t>oltage) </a:t>
            </a:r>
            <a:r>
              <a:rPr lang="ko-KR" altLang="en-US" sz="900" spc="-10" dirty="0" smtClean="0">
                <a:solidFill>
                  <a:srgbClr val="231F20"/>
                </a:solidFill>
                <a:latin typeface="Arial"/>
                <a:cs typeface="Arial"/>
              </a:rPr>
              <a:t>센서는 케이블 내부 </a:t>
            </a:r>
            <a:r>
              <a:rPr lang="en-US" altLang="ko-KR" sz="900" spc="-10" dirty="0" smtClean="0">
                <a:solidFill>
                  <a:srgbClr val="231F20"/>
                </a:solidFill>
                <a:latin typeface="Arial"/>
                <a:cs typeface="Arial"/>
              </a:rPr>
              <a:t>PD</a:t>
            </a:r>
            <a:r>
              <a:rPr lang="ko-KR" altLang="en-US" sz="900" spc="-10" dirty="0" smtClean="0">
                <a:solidFill>
                  <a:srgbClr val="231F20"/>
                </a:solidFill>
                <a:latin typeface="Arial"/>
                <a:cs typeface="Arial"/>
              </a:rPr>
              <a:t>인지 외부 방전 </a:t>
            </a:r>
            <a:r>
              <a:rPr lang="en-US" altLang="ko-KR" sz="900" spc="-10" dirty="0" smtClean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ko-KR" altLang="en-US" sz="900" spc="-10" dirty="0" smtClean="0">
                <a:solidFill>
                  <a:srgbClr val="231F20"/>
                </a:solidFill>
                <a:latin typeface="Arial"/>
                <a:cs typeface="Arial"/>
              </a:rPr>
              <a:t>코로나 </a:t>
            </a:r>
            <a:r>
              <a:rPr lang="en-US" altLang="ko-KR" sz="900" spc="-10" dirty="0" smtClean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ko-KR" altLang="en-US" sz="900" spc="-10" dirty="0" smtClean="0">
                <a:solidFill>
                  <a:srgbClr val="231F20"/>
                </a:solidFill>
                <a:latin typeface="Arial"/>
                <a:cs typeface="Arial"/>
              </a:rPr>
              <a:t>표면방전</a:t>
            </a:r>
            <a:r>
              <a:rPr lang="en-US" altLang="ko-KR" sz="900" spc="-10" dirty="0" smtClean="0">
                <a:solidFill>
                  <a:srgbClr val="231F20"/>
                </a:solidFill>
                <a:latin typeface="Arial"/>
                <a:cs typeface="Arial"/>
              </a:rPr>
              <a:t>) </a:t>
            </a:r>
            <a:r>
              <a:rPr lang="ko-KR" altLang="en-US" sz="900" spc="-10" dirty="0" smtClean="0">
                <a:solidFill>
                  <a:srgbClr val="231F20"/>
                </a:solidFill>
                <a:latin typeface="Arial"/>
                <a:cs typeface="Arial"/>
              </a:rPr>
              <a:t>인지 구분을 할 수 있다</a:t>
            </a:r>
            <a:r>
              <a:rPr lang="en-US" altLang="ko-KR" sz="900" spc="-1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  <a:p>
            <a:pPr marL="12700" marR="90170">
              <a:lnSpc>
                <a:spcPct val="101899"/>
              </a:lnSpc>
              <a:spcBef>
                <a:spcPts val="300"/>
              </a:spcBef>
            </a:pPr>
            <a:r>
              <a:rPr lang="ko-KR" altLang="en-US" sz="900" spc="5" dirty="0" smtClean="0">
                <a:solidFill>
                  <a:srgbClr val="231F20"/>
                </a:solidFill>
                <a:latin typeface="Arial"/>
                <a:cs typeface="Arial"/>
              </a:rPr>
              <a:t>입증된 기술을 바탕으로 한 진보된 </a:t>
            </a:r>
            <a:r>
              <a:rPr lang="ko-KR" altLang="en-US" sz="900" spc="5" dirty="0" err="1" smtClean="0">
                <a:solidFill>
                  <a:srgbClr val="231F20"/>
                </a:solidFill>
                <a:latin typeface="Arial"/>
                <a:cs typeface="Arial"/>
              </a:rPr>
              <a:t>노이즈</a:t>
            </a:r>
            <a:r>
              <a:rPr lang="ko-KR" altLang="en-US" sz="900" spc="5" dirty="0" smtClean="0">
                <a:solidFill>
                  <a:srgbClr val="231F20"/>
                </a:solidFill>
                <a:latin typeface="Arial"/>
                <a:cs typeface="Arial"/>
              </a:rPr>
              <a:t> 제거 기술 </a:t>
            </a:r>
            <a:r>
              <a:rPr lang="en-US" altLang="ko-KR" sz="900" spc="5" dirty="0" smtClean="0">
                <a:solidFill>
                  <a:srgbClr val="231F20"/>
                </a:solidFill>
                <a:latin typeface="Arial"/>
                <a:cs typeface="Arial"/>
              </a:rPr>
              <a:t>– Wave Filtering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ko-KR" altLang="en-US" sz="900" dirty="0" smtClean="0">
                <a:solidFill>
                  <a:srgbClr val="231F20"/>
                </a:solidFill>
                <a:latin typeface="Arial"/>
                <a:cs typeface="Arial"/>
              </a:rPr>
              <a:t>취득된 데이터는 다양한 패턴으로 분류</a:t>
            </a:r>
            <a:endParaRPr lang="en-US" altLang="ko-KR" sz="9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ko-KR" altLang="en-US" sz="900" dirty="0" smtClean="0">
                <a:latin typeface="Arial"/>
                <a:cs typeface="Arial"/>
              </a:rPr>
              <a:t>분석 및 </a:t>
            </a:r>
            <a:r>
              <a:rPr lang="ko-KR" altLang="en-US" sz="900" dirty="0" err="1" smtClean="0">
                <a:latin typeface="Arial"/>
                <a:cs typeface="Arial"/>
              </a:rPr>
              <a:t>레포트</a:t>
            </a:r>
            <a:r>
              <a:rPr lang="ko-KR" altLang="en-US" sz="900" dirty="0" smtClean="0">
                <a:latin typeface="Arial"/>
                <a:cs typeface="Arial"/>
              </a:rPr>
              <a:t> 기능을 바탕으로 보수를 할지 교체를 할지 결정이 가능</a:t>
            </a:r>
            <a:endParaRPr lang="en-US" altLang="ko-KR" sz="9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44774" y="2375179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44761" y="2692679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44761" y="3010166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44749" y="3187966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44749" y="3632453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97314" y="3591747"/>
            <a:ext cx="3883025" cy="1103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Time Domain Reflectometry” </a:t>
            </a:r>
            <a:r>
              <a:rPr sz="900" spc="-45" dirty="0" smtClean="0">
                <a:solidFill>
                  <a:srgbClr val="231F20"/>
                </a:solidFill>
                <a:latin typeface="Arial"/>
                <a:cs typeface="Arial"/>
              </a:rPr>
              <a:t>(TDR)</a:t>
            </a:r>
            <a:r>
              <a:rPr lang="en-US" sz="900" spc="-4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spc="-45" dirty="0" smtClean="0">
                <a:solidFill>
                  <a:srgbClr val="231F20"/>
                </a:solidFill>
                <a:latin typeface="Arial"/>
                <a:cs typeface="Arial"/>
              </a:rPr>
              <a:t>방식에 기초한 정확한 </a:t>
            </a:r>
            <a:r>
              <a:rPr lang="en-US" altLang="ko-KR" sz="900" spc="-45" dirty="0" smtClean="0">
                <a:solidFill>
                  <a:srgbClr val="231F20"/>
                </a:solidFill>
                <a:latin typeface="Arial"/>
                <a:cs typeface="Arial"/>
              </a:rPr>
              <a:t>PD </a:t>
            </a:r>
            <a:r>
              <a:rPr lang="ko-KR" altLang="en-US" sz="900" spc="-45" dirty="0" smtClean="0">
                <a:solidFill>
                  <a:srgbClr val="231F20"/>
                </a:solidFill>
                <a:latin typeface="Arial"/>
                <a:cs typeface="Arial"/>
              </a:rPr>
              <a:t>발생위치 추적</a:t>
            </a:r>
            <a:endParaRPr sz="900" dirty="0">
              <a:latin typeface="Arial"/>
              <a:cs typeface="Arial"/>
            </a:endParaRPr>
          </a:p>
          <a:p>
            <a:pPr marL="12700" marR="33655">
              <a:lnSpc>
                <a:spcPct val="101899"/>
              </a:lnSpc>
              <a:spcBef>
                <a:spcPts val="300"/>
              </a:spcBef>
            </a:pPr>
            <a:r>
              <a:rPr lang="ko-KR" altLang="en-US" sz="900" spc="-5" dirty="0" smtClean="0">
                <a:solidFill>
                  <a:srgbClr val="231F20"/>
                </a:solidFill>
                <a:latin typeface="Arial"/>
                <a:cs typeface="Arial"/>
              </a:rPr>
              <a:t>높은 샘플링비율과 </a:t>
            </a:r>
            <a:r>
              <a:rPr lang="en-US" altLang="ko-KR" sz="900" spc="-5" dirty="0" smtClean="0">
                <a:solidFill>
                  <a:srgbClr val="231F20"/>
                </a:solidFill>
                <a:latin typeface="Arial"/>
                <a:cs typeface="Arial"/>
              </a:rPr>
              <a:t>PD </a:t>
            </a:r>
            <a:r>
              <a:rPr lang="ko-KR" altLang="en-US" sz="900" spc="-5" dirty="0" err="1" smtClean="0">
                <a:solidFill>
                  <a:srgbClr val="231F20"/>
                </a:solidFill>
                <a:latin typeface="Arial"/>
                <a:cs typeface="Arial"/>
              </a:rPr>
              <a:t>이벤트별</a:t>
            </a:r>
            <a:r>
              <a:rPr lang="ko-KR" altLang="en-US" sz="900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spc="-5" dirty="0" err="1" smtClean="0">
                <a:solidFill>
                  <a:srgbClr val="231F20"/>
                </a:solidFill>
                <a:latin typeface="Arial"/>
                <a:cs typeface="Arial"/>
              </a:rPr>
              <a:t>알람</a:t>
            </a:r>
            <a:r>
              <a:rPr lang="ko-KR" altLang="en-US" sz="900" spc="-5" dirty="0" smtClean="0">
                <a:solidFill>
                  <a:srgbClr val="231F20"/>
                </a:solidFill>
                <a:latin typeface="Arial"/>
                <a:cs typeface="Arial"/>
              </a:rPr>
              <a:t> 설정기능</a:t>
            </a:r>
            <a:endParaRPr sz="900" dirty="0">
              <a:latin typeface="Arial"/>
              <a:cs typeface="Arial"/>
            </a:endParaRPr>
          </a:p>
          <a:p>
            <a:pPr marL="12700" marR="40005" indent="0">
              <a:lnSpc>
                <a:spcPct val="101899"/>
              </a:lnSpc>
              <a:spcBef>
                <a:spcPts val="300"/>
              </a:spcBef>
            </a:pPr>
            <a:r>
              <a:rPr sz="900" spc="-125" dirty="0" smtClean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ransponder</a:t>
            </a:r>
            <a:r>
              <a:rPr lang="ko-KR" altLang="en-US" sz="900" spc="0" dirty="0" smtClean="0">
                <a:solidFill>
                  <a:srgbClr val="231F20"/>
                </a:solidFill>
                <a:latin typeface="Arial"/>
                <a:cs typeface="Arial"/>
              </a:rPr>
              <a:t>는 케이블 내부에서 발생하는 </a:t>
            </a:r>
            <a:r>
              <a:rPr lang="en-US" altLang="ko-KR" sz="900" spc="0" dirty="0" smtClean="0">
                <a:solidFill>
                  <a:srgbClr val="231F20"/>
                </a:solidFill>
                <a:latin typeface="Arial"/>
                <a:cs typeface="Arial"/>
              </a:rPr>
              <a:t>PD</a:t>
            </a:r>
            <a:r>
              <a:rPr lang="ko-KR" altLang="en-US" sz="900" spc="0" dirty="0" smtClean="0">
                <a:solidFill>
                  <a:srgbClr val="231F20"/>
                </a:solidFill>
                <a:latin typeface="Arial"/>
                <a:cs typeface="Arial"/>
              </a:rPr>
              <a:t>의 정확한 위치를 찾아내기 위하여 </a:t>
            </a:r>
            <a:r>
              <a:rPr lang="en-US" altLang="ko-KR" sz="900" spc="0" dirty="0" smtClean="0">
                <a:solidFill>
                  <a:srgbClr val="231F20"/>
                </a:solidFill>
                <a:latin typeface="Arial"/>
                <a:cs typeface="Arial"/>
              </a:rPr>
              <a:t>5km</a:t>
            </a:r>
            <a:r>
              <a:rPr lang="ko-KR" altLang="en-US" sz="900" spc="0" dirty="0" smtClean="0">
                <a:solidFill>
                  <a:srgbClr val="231F20"/>
                </a:solidFill>
                <a:latin typeface="Arial"/>
                <a:cs typeface="Arial"/>
              </a:rPr>
              <a:t>이상의 긴 전력케이블에 사용된다</a:t>
            </a:r>
            <a:r>
              <a:rPr lang="en-US" altLang="ko-KR" sz="900" spc="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</a:p>
          <a:p>
            <a:pPr marL="12700" marR="40005" indent="0">
              <a:lnSpc>
                <a:spcPct val="101899"/>
              </a:lnSpc>
              <a:spcBef>
                <a:spcPts val="300"/>
              </a:spcBef>
            </a:pPr>
            <a:r>
              <a:rPr lang="en-US" sz="900" dirty="0" smtClean="0">
                <a:solidFill>
                  <a:srgbClr val="231F20"/>
                </a:solidFill>
                <a:latin typeface="Arial"/>
                <a:cs typeface="Arial"/>
              </a:rPr>
              <a:t>HV PD </a:t>
            </a:r>
            <a:r>
              <a:rPr lang="ko-KR" altLang="en-US" sz="900" dirty="0" smtClean="0">
                <a:solidFill>
                  <a:srgbClr val="231F20"/>
                </a:solidFill>
                <a:latin typeface="Arial"/>
                <a:cs typeface="Arial"/>
              </a:rPr>
              <a:t>분석장비 분야에서 </a:t>
            </a:r>
            <a:r>
              <a:rPr lang="en-US" altLang="ko-KR" sz="900" dirty="0" smtClean="0">
                <a:solidFill>
                  <a:srgbClr val="231F20"/>
                </a:solidFill>
                <a:latin typeface="Arial"/>
                <a:cs typeface="Arial"/>
              </a:rPr>
              <a:t>25</a:t>
            </a:r>
            <a:r>
              <a:rPr lang="ko-KR" altLang="en-US" sz="900" dirty="0" smtClean="0">
                <a:solidFill>
                  <a:srgbClr val="231F20"/>
                </a:solidFill>
                <a:latin typeface="Arial"/>
                <a:cs typeface="Arial"/>
              </a:rPr>
              <a:t>년 이상의 기술력 축적</a:t>
            </a:r>
            <a:endParaRPr lang="en-US" altLang="ko-KR" sz="9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40005" indent="0">
              <a:lnSpc>
                <a:spcPct val="101899"/>
              </a:lnSpc>
              <a:spcBef>
                <a:spcPts val="300"/>
              </a:spcBef>
            </a:pPr>
            <a:endParaRPr lang="en-US" sz="9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40005" indent="0">
              <a:lnSpc>
                <a:spcPct val="101899"/>
              </a:lnSpc>
              <a:spcBef>
                <a:spcPts val="300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44749" y="3949953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44749" y="4267453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44736" y="4584941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44736" y="4889741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97301" y="4849035"/>
            <a:ext cx="3853815" cy="1243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1899"/>
              </a:lnSpc>
            </a:pP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데이터를 분석하기 이전의 가장 중요한 단계는 취득된 </a:t>
            </a:r>
            <a:r>
              <a:rPr lang="ko-KR" altLang="en-US" sz="900" spc="-25" dirty="0" err="1" smtClean="0">
                <a:solidFill>
                  <a:srgbClr val="231F20"/>
                </a:solidFill>
                <a:latin typeface="Arial"/>
                <a:cs typeface="Arial"/>
              </a:rPr>
              <a:t>상황별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 데이터를 </a:t>
            </a:r>
            <a:r>
              <a:rPr lang="ko-KR" altLang="en-US" sz="900" spc="-25" dirty="0" err="1" smtClean="0">
                <a:solidFill>
                  <a:srgbClr val="231F20"/>
                </a:solidFill>
                <a:latin typeface="Arial"/>
                <a:cs typeface="Arial"/>
              </a:rPr>
              <a:t>패턴별로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 분류해 내는 것이다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. ( </a:t>
            </a:r>
            <a:r>
              <a:rPr lang="ko-KR" altLang="en-US" sz="900" spc="-25" dirty="0" err="1" smtClean="0">
                <a:solidFill>
                  <a:srgbClr val="231F20"/>
                </a:solidFill>
                <a:latin typeface="Arial"/>
                <a:cs typeface="Arial"/>
              </a:rPr>
              <a:t>노이즈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, PD </a:t>
            </a:r>
            <a:r>
              <a:rPr lang="ko-KR" altLang="en-US" sz="900" spc="-25" dirty="0" err="1" smtClean="0">
                <a:solidFill>
                  <a:srgbClr val="231F20"/>
                </a:solidFill>
                <a:latin typeface="Arial"/>
                <a:cs typeface="Arial"/>
              </a:rPr>
              <a:t>발생율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. PD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크기 등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lang="en-US" sz="900" spc="-25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201930">
              <a:lnSpc>
                <a:spcPct val="101899"/>
              </a:lnSpc>
              <a:spcBef>
                <a:spcPts val="300"/>
              </a:spcBef>
            </a:pPr>
            <a:r>
              <a:rPr lang="ko-KR" altLang="en-US" sz="900" dirty="0" smtClean="0">
                <a:solidFill>
                  <a:srgbClr val="231F20"/>
                </a:solidFill>
                <a:latin typeface="Arial"/>
                <a:cs typeface="Arial"/>
              </a:rPr>
              <a:t>분석 소프트웨어에서는 </a:t>
            </a:r>
            <a:r>
              <a:rPr lang="ko-KR" altLang="en-US" sz="900" dirty="0" err="1" smtClean="0">
                <a:solidFill>
                  <a:srgbClr val="231F20"/>
                </a:solidFill>
                <a:latin typeface="Arial"/>
                <a:cs typeface="Arial"/>
              </a:rPr>
              <a:t>이런한</a:t>
            </a:r>
            <a:r>
              <a:rPr lang="ko-KR" altLang="en-US" sz="9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dirty="0" err="1" smtClean="0">
                <a:solidFill>
                  <a:srgbClr val="231F20"/>
                </a:solidFill>
                <a:latin typeface="Arial"/>
                <a:cs typeface="Arial"/>
              </a:rPr>
              <a:t>상황별</a:t>
            </a:r>
            <a:r>
              <a:rPr lang="ko-KR" altLang="en-US" sz="900" dirty="0" smtClean="0">
                <a:solidFill>
                  <a:srgbClr val="231F20"/>
                </a:solidFill>
                <a:latin typeface="Arial"/>
                <a:cs typeface="Arial"/>
              </a:rPr>
              <a:t> 발생 데이터를 자동 분류해낸다</a:t>
            </a:r>
            <a:r>
              <a:rPr lang="en-US" altLang="ko-KR" sz="90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ko-KR" altLang="en-US" sz="900" dirty="0" smtClean="0">
                <a:solidFill>
                  <a:srgbClr val="231F20"/>
                </a:solidFill>
                <a:latin typeface="Arial"/>
                <a:cs typeface="Arial"/>
              </a:rPr>
              <a:t>케이블 </a:t>
            </a:r>
            <a:r>
              <a:rPr lang="en-US" altLang="ko-KR" sz="900" dirty="0" smtClean="0">
                <a:solidFill>
                  <a:srgbClr val="231F20"/>
                </a:solidFill>
                <a:latin typeface="Arial"/>
                <a:cs typeface="Arial"/>
              </a:rPr>
              <a:t>PD, </a:t>
            </a:r>
            <a:r>
              <a:rPr lang="ko-KR" altLang="en-US" sz="900" dirty="0" smtClean="0">
                <a:solidFill>
                  <a:srgbClr val="231F20"/>
                </a:solidFill>
                <a:latin typeface="Arial"/>
                <a:cs typeface="Arial"/>
              </a:rPr>
              <a:t>외부 </a:t>
            </a:r>
            <a:r>
              <a:rPr lang="en-US" altLang="ko-KR" sz="900" dirty="0" smtClean="0">
                <a:solidFill>
                  <a:srgbClr val="231F20"/>
                </a:solidFill>
                <a:latin typeface="Arial"/>
                <a:cs typeface="Arial"/>
              </a:rPr>
              <a:t>PD, </a:t>
            </a:r>
            <a:r>
              <a:rPr lang="ko-KR" altLang="en-US" sz="900" dirty="0" err="1" smtClean="0">
                <a:solidFill>
                  <a:srgbClr val="231F20"/>
                </a:solidFill>
                <a:latin typeface="Arial"/>
                <a:cs typeface="Arial"/>
              </a:rPr>
              <a:t>노이즈</a:t>
            </a:r>
            <a:r>
              <a:rPr lang="en-US" altLang="ko-KR"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dirty="0" smtClean="0">
                <a:solidFill>
                  <a:srgbClr val="231F20"/>
                </a:solidFill>
                <a:latin typeface="Arial"/>
                <a:cs typeface="Arial"/>
              </a:rPr>
              <a:t>또는 간섭신호 별로 분류된다</a:t>
            </a:r>
            <a:r>
              <a:rPr lang="en-US" altLang="ko-KR" sz="90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</a:p>
          <a:p>
            <a:pPr marL="12700" marR="201930">
              <a:lnSpc>
                <a:spcPct val="101899"/>
              </a:lnSpc>
              <a:spcBef>
                <a:spcPts val="300"/>
              </a:spcBef>
            </a:pPr>
            <a:r>
              <a:rPr lang="ko-KR" altLang="en-US" sz="900" dirty="0" smtClean="0">
                <a:solidFill>
                  <a:srgbClr val="231F20"/>
                </a:solidFill>
                <a:latin typeface="Arial"/>
                <a:cs typeface="Arial"/>
              </a:rPr>
              <a:t>케이블 </a:t>
            </a:r>
            <a:r>
              <a:rPr lang="en-US" altLang="ko-KR" sz="900" dirty="0" smtClean="0">
                <a:solidFill>
                  <a:srgbClr val="231F20"/>
                </a:solidFill>
                <a:latin typeface="Arial"/>
                <a:cs typeface="Arial"/>
              </a:rPr>
              <a:t>PD</a:t>
            </a:r>
            <a:r>
              <a:rPr lang="ko-KR" altLang="en-US" sz="900" dirty="0" smtClean="0">
                <a:solidFill>
                  <a:srgbClr val="231F20"/>
                </a:solidFill>
                <a:latin typeface="Arial"/>
                <a:cs typeface="Arial"/>
              </a:rPr>
              <a:t>의 위치도 손쉽게 자동 분류되어 표현된다</a:t>
            </a:r>
            <a:r>
              <a:rPr lang="en-US" altLang="ko-KR" sz="90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44723" y="5207241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44723" y="5524728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44723" y="5842228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44723" y="6286728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97288" y="5869917"/>
            <a:ext cx="3719829" cy="503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 smtClean="0">
                <a:solidFill>
                  <a:srgbClr val="231F20"/>
                </a:solidFill>
                <a:latin typeface="Arial"/>
                <a:cs typeface="Arial"/>
              </a:rPr>
              <a:t>IP66 </a:t>
            </a:r>
            <a:r>
              <a:rPr lang="ko-KR" altLang="en-US" sz="900" dirty="0" smtClean="0">
                <a:solidFill>
                  <a:srgbClr val="231F20"/>
                </a:solidFill>
                <a:latin typeface="Arial"/>
                <a:cs typeface="Arial"/>
              </a:rPr>
              <a:t>보호 </a:t>
            </a:r>
            <a:r>
              <a:rPr lang="en-US" altLang="ko-KR" sz="900" dirty="0" smtClean="0">
                <a:solidFill>
                  <a:srgbClr val="231F20"/>
                </a:solidFill>
                <a:latin typeface="Arial"/>
                <a:cs typeface="Arial"/>
              </a:rPr>
              <a:t>Case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ko-KR" altLang="en-US" sz="900" dirty="0" smtClean="0">
                <a:solidFill>
                  <a:srgbClr val="231F20"/>
                </a:solidFill>
                <a:latin typeface="Arial"/>
                <a:cs typeface="Arial"/>
              </a:rPr>
              <a:t>필터와 서지보호장치 내장</a:t>
            </a:r>
            <a:endParaRPr lang="en-US" altLang="ko-KR" sz="9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10" dirty="0" err="1" smtClean="0">
                <a:solidFill>
                  <a:srgbClr val="231F20"/>
                </a:solidFill>
                <a:latin typeface="Arial"/>
                <a:cs typeface="Arial"/>
              </a:rPr>
              <a:t>Qualit</a:t>
            </a:r>
            <a:r>
              <a:rPr sz="900" spc="-20" dirty="0" err="1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5" dirty="0" err="1" smtClean="0">
                <a:solidFill>
                  <a:srgbClr val="231F20"/>
                </a:solidFill>
                <a:latin typeface="Arial"/>
                <a:cs typeface="Arial"/>
              </a:rPr>
              <a:t>ol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 DMS</a:t>
            </a:r>
            <a:r>
              <a:rPr lang="en-US" sz="900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spc="5" dirty="0" err="1" smtClean="0">
                <a:solidFill>
                  <a:srgbClr val="231F20"/>
                </a:solidFill>
                <a:latin typeface="Arial"/>
                <a:cs typeface="Arial"/>
              </a:rPr>
              <a:t>숙련자들의</a:t>
            </a:r>
            <a:r>
              <a:rPr lang="ko-KR" altLang="en-US" sz="900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altLang="ko-KR" sz="900" spc="5" dirty="0" smtClean="0">
                <a:solidFill>
                  <a:srgbClr val="231F20"/>
                </a:solidFill>
                <a:latin typeface="Arial"/>
                <a:cs typeface="Arial"/>
              </a:rPr>
              <a:t>On-line </a:t>
            </a:r>
            <a:r>
              <a:rPr lang="ko-KR" altLang="en-US" sz="900" spc="5" dirty="0" smtClean="0">
                <a:solidFill>
                  <a:srgbClr val="231F20"/>
                </a:solidFill>
                <a:latin typeface="Arial"/>
                <a:cs typeface="Arial"/>
              </a:rPr>
              <a:t>기술지원</a:t>
            </a:r>
            <a:endParaRPr lang="en-US" altLang="ko-KR" sz="900" spc="5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endParaRPr lang="en-US" sz="900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44711" y="6464528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44711" y="6642315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44711" y="6947115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97276" y="6570345"/>
            <a:ext cx="3908425" cy="821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20" dirty="0" smtClean="0">
                <a:latin typeface="Arial"/>
                <a:cs typeface="Arial"/>
              </a:rPr>
              <a:t>HFC</a:t>
            </a:r>
            <a:r>
              <a:rPr sz="900" spc="-120" dirty="0" smtClean="0">
                <a:latin typeface="Arial"/>
                <a:cs typeface="Arial"/>
              </a:rPr>
              <a:t>T</a:t>
            </a:r>
            <a:r>
              <a:rPr lang="ko-KR" altLang="en-US" sz="900" dirty="0" smtClean="0">
                <a:latin typeface="Arial"/>
                <a:cs typeface="Arial"/>
              </a:rPr>
              <a:t>센서들은 </a:t>
            </a:r>
            <a:r>
              <a:rPr lang="ko-KR" altLang="en-US" sz="900" dirty="0" err="1" smtClean="0">
                <a:latin typeface="Arial"/>
                <a:cs typeface="Arial"/>
              </a:rPr>
              <a:t>활선상태의</a:t>
            </a:r>
            <a:r>
              <a:rPr lang="ko-KR" altLang="en-US" sz="900" dirty="0" smtClean="0">
                <a:latin typeface="Arial"/>
                <a:cs typeface="Arial"/>
              </a:rPr>
              <a:t> 케이블 접지에 </a:t>
            </a:r>
            <a:r>
              <a:rPr lang="ko-KR" altLang="en-US" sz="900" dirty="0" err="1" smtClean="0">
                <a:latin typeface="Arial"/>
                <a:cs typeface="Arial"/>
              </a:rPr>
              <a:t>체결할수</a:t>
            </a:r>
            <a:r>
              <a:rPr lang="ko-KR" altLang="en-US" sz="900" dirty="0" smtClean="0">
                <a:latin typeface="Arial"/>
                <a:cs typeface="Arial"/>
              </a:rPr>
              <a:t> 있다</a:t>
            </a:r>
            <a:r>
              <a:rPr lang="en-US" altLang="ko-KR" sz="900" dirty="0" smtClean="0"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  <a:p>
            <a:pPr marL="12700" marR="12700">
              <a:lnSpc>
                <a:spcPct val="101899"/>
              </a:lnSpc>
              <a:spcBef>
                <a:spcPts val="300"/>
              </a:spcBef>
            </a:pPr>
            <a:r>
              <a:rPr sz="900" spc="-40" dirty="0" smtClean="0">
                <a:latin typeface="Arial"/>
                <a:cs typeface="Arial"/>
              </a:rPr>
              <a:t>TEV</a:t>
            </a:r>
            <a:r>
              <a:rPr lang="en-US" sz="900" spc="-40" dirty="0" smtClean="0">
                <a:latin typeface="Arial"/>
                <a:cs typeface="Arial"/>
              </a:rPr>
              <a:t> </a:t>
            </a:r>
            <a:r>
              <a:rPr lang="ko-KR" altLang="en-US" sz="900" spc="-40" dirty="0" smtClean="0">
                <a:latin typeface="Arial"/>
                <a:cs typeface="Arial"/>
              </a:rPr>
              <a:t>센서들은 금속재질의 스위치기어에 자석타입으로 부착된다</a:t>
            </a:r>
            <a:r>
              <a:rPr lang="en-US" altLang="ko-KR" sz="900" spc="-40" dirty="0" smtClean="0"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  <a:p>
            <a:pPr marL="12700" marR="46355" indent="0">
              <a:lnSpc>
                <a:spcPct val="129600"/>
              </a:lnSpc>
            </a:pPr>
            <a:r>
              <a:rPr sz="900" spc="-20" dirty="0" smtClean="0">
                <a:latin typeface="Arial"/>
                <a:cs typeface="Arial"/>
              </a:rPr>
              <a:t>HFC</a:t>
            </a:r>
            <a:r>
              <a:rPr sz="900" spc="-120" dirty="0" smtClean="0">
                <a:latin typeface="Arial"/>
                <a:cs typeface="Arial"/>
              </a:rPr>
              <a:t>T</a:t>
            </a:r>
            <a:r>
              <a:rPr lang="en-US" sz="900" dirty="0" smtClean="0">
                <a:latin typeface="Arial"/>
                <a:cs typeface="Arial"/>
              </a:rPr>
              <a:t> </a:t>
            </a:r>
            <a:r>
              <a:rPr lang="ko-KR" altLang="en-US" sz="900" dirty="0" smtClean="0">
                <a:latin typeface="Arial"/>
                <a:cs typeface="Arial"/>
              </a:rPr>
              <a:t>케이블 전기장 영향을 받지 않는다</a:t>
            </a:r>
            <a:r>
              <a:rPr lang="en-US" altLang="ko-KR" sz="900" dirty="0" smtClean="0">
                <a:latin typeface="Arial"/>
                <a:cs typeface="Arial"/>
              </a:rPr>
              <a:t>.</a:t>
            </a:r>
          </a:p>
          <a:p>
            <a:pPr marL="12700" marR="46355" indent="0">
              <a:lnSpc>
                <a:spcPct val="129600"/>
              </a:lnSpc>
            </a:pPr>
            <a:r>
              <a:rPr lang="ko-KR" altLang="en-US" sz="900" spc="0" dirty="0" smtClean="0">
                <a:latin typeface="Arial"/>
                <a:cs typeface="Arial"/>
              </a:rPr>
              <a:t>데이터 수집장치와 분석장치간의 간단한 인터페이스</a:t>
            </a:r>
            <a:endParaRPr lang="en-US" altLang="ko-KR" sz="900" spc="0" dirty="0" smtClean="0">
              <a:latin typeface="Arial"/>
              <a:cs typeface="Arial"/>
            </a:endParaRPr>
          </a:p>
          <a:p>
            <a:pPr marL="12700" marR="46355" indent="0">
              <a:lnSpc>
                <a:spcPct val="129600"/>
              </a:lnSpc>
            </a:pPr>
            <a:endParaRPr lang="en-US" sz="900" dirty="0" smtClean="0">
              <a:latin typeface="Arial"/>
              <a:cs typeface="Arial"/>
            </a:endParaRPr>
          </a:p>
          <a:p>
            <a:pPr marL="12700" marR="46355" indent="0">
              <a:lnSpc>
                <a:spcPct val="129600"/>
              </a:lnSpc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44711" y="7124915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44698" y="7442415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44698" y="7620203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7400" y="3591935"/>
            <a:ext cx="1671955" cy="569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00"/>
              </a:lnSpc>
            </a:pPr>
            <a:r>
              <a:rPr lang="ko-KR" altLang="en-US" sz="900" b="1" dirty="0" smtClean="0">
                <a:solidFill>
                  <a:srgbClr val="D71920"/>
                </a:solidFill>
                <a:latin typeface="Arial"/>
                <a:cs typeface="Arial"/>
              </a:rPr>
              <a:t>정확한 </a:t>
            </a:r>
            <a:r>
              <a:rPr lang="en-US" altLang="ko-KR" sz="900" b="1" dirty="0" smtClean="0">
                <a:solidFill>
                  <a:srgbClr val="D71920"/>
                </a:solidFill>
                <a:latin typeface="Arial"/>
                <a:cs typeface="Arial"/>
              </a:rPr>
              <a:t>PD </a:t>
            </a:r>
            <a:r>
              <a:rPr lang="ko-KR" altLang="en-US" sz="900" b="1" dirty="0" smtClean="0">
                <a:solidFill>
                  <a:srgbClr val="D71920"/>
                </a:solidFill>
                <a:latin typeface="Arial"/>
                <a:cs typeface="Arial"/>
              </a:rPr>
              <a:t>발생위치 추적 </a:t>
            </a:r>
            <a:r>
              <a:rPr lang="en-US" altLang="ko-KR" sz="900" b="1" dirty="0" smtClean="0">
                <a:solidFill>
                  <a:srgbClr val="D71920"/>
                </a:solidFill>
                <a:latin typeface="Arial"/>
                <a:cs typeface="Arial"/>
              </a:rPr>
              <a:t>( </a:t>
            </a:r>
            <a:r>
              <a:rPr lang="ko-KR" altLang="en-US" sz="900" b="1" dirty="0" smtClean="0">
                <a:solidFill>
                  <a:srgbClr val="D71920"/>
                </a:solidFill>
                <a:latin typeface="Arial"/>
                <a:cs typeface="Arial"/>
              </a:rPr>
              <a:t>케이블 길이의 </a:t>
            </a:r>
            <a:r>
              <a:rPr sz="900" b="1" spc="20" dirty="0" smtClean="0">
                <a:solidFill>
                  <a:srgbClr val="D71920"/>
                </a:solidFill>
                <a:latin typeface="Arial"/>
                <a:cs typeface="Arial"/>
              </a:rPr>
              <a:t>0.2% </a:t>
            </a:r>
            <a:r>
              <a:rPr lang="en-US" sz="900" b="1" spc="5" dirty="0">
                <a:solidFill>
                  <a:srgbClr val="D71920"/>
                </a:solidFill>
                <a:latin typeface="Arial"/>
                <a:cs typeface="Arial"/>
              </a:rPr>
              <a:t>~</a:t>
            </a:r>
            <a:r>
              <a:rPr sz="900" b="1" spc="5" dirty="0" smtClean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sz="900" b="1" spc="45" dirty="0" smtClean="0">
                <a:solidFill>
                  <a:srgbClr val="D71920"/>
                </a:solidFill>
                <a:latin typeface="Arial"/>
                <a:cs typeface="Arial"/>
              </a:rPr>
              <a:t>1% </a:t>
            </a:r>
            <a:r>
              <a:rPr lang="ko-KR" altLang="en-US" sz="900" b="1" spc="45" dirty="0" smtClean="0">
                <a:solidFill>
                  <a:srgbClr val="D71920"/>
                </a:solidFill>
                <a:latin typeface="Arial"/>
                <a:cs typeface="Arial"/>
              </a:rPr>
              <a:t>이내</a:t>
            </a:r>
            <a:r>
              <a:rPr lang="en-US" altLang="ko-KR" sz="900" b="1" spc="45" dirty="0" smtClean="0">
                <a:solidFill>
                  <a:srgbClr val="D71920"/>
                </a:solidFill>
                <a:latin typeface="Arial"/>
                <a:cs typeface="Arial"/>
              </a:rPr>
              <a:t>)</a:t>
            </a:r>
            <a:r>
              <a:rPr lang="ko-KR" altLang="en-US" sz="900" b="1" spc="45" dirty="0" smtClean="0">
                <a:solidFill>
                  <a:srgbClr val="D71920"/>
                </a:solidFill>
                <a:latin typeface="Arial"/>
                <a:cs typeface="Arial"/>
              </a:rPr>
              <a:t>기능으로 유지보수 비용 절감</a:t>
            </a:r>
            <a:endParaRPr lang="en-US" altLang="ko-KR" sz="900" b="1" spc="45" dirty="0" smtClean="0">
              <a:solidFill>
                <a:srgbClr val="D71920"/>
              </a:solidFill>
              <a:latin typeface="Arial"/>
              <a:cs typeface="Arial"/>
            </a:endParaRPr>
          </a:p>
          <a:p>
            <a:pPr marL="12700" marR="12700">
              <a:lnSpc>
                <a:spcPct val="101800"/>
              </a:lnSpc>
            </a:pPr>
            <a:endParaRPr lang="en-US" sz="900" b="1" spc="45" dirty="0">
              <a:solidFill>
                <a:srgbClr val="D71920"/>
              </a:solidFill>
              <a:latin typeface="Arial"/>
              <a:cs typeface="Arial"/>
            </a:endParaRPr>
          </a:p>
          <a:p>
            <a:pPr marL="12700" marR="12700">
              <a:lnSpc>
                <a:spcPct val="101800"/>
              </a:lnSpc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00100" y="351550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2700">
            <a:solidFill>
              <a:srgbClr val="BCBE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87400" y="4849098"/>
            <a:ext cx="1803400" cy="429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lang="ko-KR" altLang="en-US" sz="900" b="1" dirty="0" smtClean="0">
                <a:solidFill>
                  <a:srgbClr val="D71920"/>
                </a:solidFill>
                <a:latin typeface="Arial"/>
                <a:cs typeface="Arial"/>
              </a:rPr>
              <a:t>시스템에서 감지한 다양한 </a:t>
            </a:r>
            <a:r>
              <a:rPr lang="ko-KR" altLang="en-US" sz="900" b="1" dirty="0" err="1" smtClean="0">
                <a:solidFill>
                  <a:srgbClr val="D71920"/>
                </a:solidFill>
                <a:latin typeface="Arial"/>
                <a:cs typeface="Arial"/>
              </a:rPr>
              <a:t>상황별</a:t>
            </a:r>
            <a:r>
              <a:rPr lang="ko-KR" altLang="en-US" sz="900" b="1" dirty="0" smtClean="0">
                <a:solidFill>
                  <a:srgbClr val="D71920"/>
                </a:solidFill>
                <a:latin typeface="Arial"/>
                <a:cs typeface="Arial"/>
              </a:rPr>
              <a:t> 취득 데이터의 </a:t>
            </a:r>
            <a:r>
              <a:rPr lang="ko-KR" altLang="en-US" sz="900" b="1" dirty="0" err="1" smtClean="0">
                <a:solidFill>
                  <a:srgbClr val="D71920"/>
                </a:solidFill>
                <a:latin typeface="Arial"/>
                <a:cs typeface="Arial"/>
              </a:rPr>
              <a:t>패턴별</a:t>
            </a:r>
            <a:r>
              <a:rPr lang="ko-KR" altLang="en-US" sz="900" b="1" dirty="0" smtClean="0">
                <a:solidFill>
                  <a:srgbClr val="D71920"/>
                </a:solidFill>
                <a:latin typeface="Arial"/>
                <a:cs typeface="Arial"/>
              </a:rPr>
              <a:t> 분류</a:t>
            </a:r>
            <a:endParaRPr lang="en-US" altLang="ko-KR" sz="900" b="1" dirty="0" smtClean="0">
              <a:solidFill>
                <a:srgbClr val="D71920"/>
              </a:solidFill>
              <a:latin typeface="Arial"/>
              <a:cs typeface="Arial"/>
            </a:endParaRPr>
          </a:p>
          <a:p>
            <a:pPr marL="12700" marR="12700">
              <a:lnSpc>
                <a:spcPct val="101899"/>
              </a:lnSpc>
            </a:pPr>
            <a:endParaRPr lang="en-US" sz="900" b="1" dirty="0">
              <a:solidFill>
                <a:srgbClr val="D71920"/>
              </a:solidFill>
              <a:latin typeface="Arial"/>
              <a:cs typeface="Arial"/>
            </a:endParaRPr>
          </a:p>
          <a:p>
            <a:pPr marL="12700" marR="12700">
              <a:lnSpc>
                <a:spcPct val="101899"/>
              </a:lnSpc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7400" y="5867400"/>
            <a:ext cx="1824989" cy="569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lang="ko-KR" altLang="en-US" sz="900" b="1" spc="-5" dirty="0" smtClean="0">
                <a:solidFill>
                  <a:srgbClr val="D71920"/>
                </a:solidFill>
                <a:latin typeface="Arial"/>
                <a:cs typeface="Arial"/>
              </a:rPr>
              <a:t>사용기간 및 수명 연장을 고려한 견고하고 튼튼한 디자인</a:t>
            </a:r>
            <a:endParaRPr lang="en-US" altLang="ko-KR" sz="900" b="1" spc="-5" dirty="0" smtClean="0">
              <a:solidFill>
                <a:srgbClr val="D71920"/>
              </a:solidFill>
              <a:latin typeface="Arial"/>
              <a:cs typeface="Arial"/>
            </a:endParaRPr>
          </a:p>
          <a:p>
            <a:pPr marL="12700" marR="12700">
              <a:lnSpc>
                <a:spcPct val="101899"/>
              </a:lnSpc>
            </a:pPr>
            <a:endParaRPr lang="en-US" sz="900" b="1" spc="-5" dirty="0">
              <a:solidFill>
                <a:srgbClr val="D71920"/>
              </a:solidFill>
              <a:latin typeface="Arial"/>
              <a:cs typeface="Arial"/>
            </a:endParaRPr>
          </a:p>
          <a:p>
            <a:pPr marL="12700" marR="12700">
              <a:lnSpc>
                <a:spcPct val="101899"/>
              </a:lnSpc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00100" y="579120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2700">
            <a:solidFill>
              <a:srgbClr val="BCBE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01700" y="7885988"/>
            <a:ext cx="3270250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000" b="1" spc="-25" dirty="0" smtClean="0">
                <a:solidFill>
                  <a:srgbClr val="FFFFFF"/>
                </a:solidFill>
                <a:latin typeface="Arial"/>
                <a:cs typeface="Arial"/>
              </a:rPr>
              <a:t>전력케이블내의 부분방전 측정이  필요한 이유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01700" y="8161655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54277" y="8120949"/>
            <a:ext cx="5730875" cy="785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07010">
              <a:lnSpc>
                <a:spcPct val="101899"/>
              </a:lnSpc>
            </a:pPr>
            <a:r>
              <a:rPr lang="ko-KR" altLang="en-US" sz="900" b="1" spc="-15" dirty="0" smtClean="0">
                <a:solidFill>
                  <a:srgbClr val="231F20"/>
                </a:solidFill>
                <a:latin typeface="Arial"/>
                <a:cs typeface="Arial"/>
              </a:rPr>
              <a:t>케이블 고장은 일반적으로 수개월</a:t>
            </a:r>
            <a:r>
              <a:rPr lang="en-US" altLang="ko-KR" sz="900" b="1" spc="-15" dirty="0" smtClean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ko-KR" altLang="en-US" sz="900" b="1" spc="-15" dirty="0" smtClean="0">
                <a:solidFill>
                  <a:srgbClr val="231F20"/>
                </a:solidFill>
                <a:latin typeface="Arial"/>
                <a:cs typeface="Arial"/>
              </a:rPr>
              <a:t>수년간의 열화단계에 의해 진행된다</a:t>
            </a:r>
            <a:r>
              <a:rPr lang="en-US" altLang="ko-KR" sz="900" b="1" spc="-15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ko-KR" altLang="en-US" sz="900" b="1" spc="-30" dirty="0" smtClean="0">
                <a:solidFill>
                  <a:srgbClr val="231F20"/>
                </a:solidFill>
                <a:latin typeface="Arial"/>
                <a:cs typeface="Arial"/>
              </a:rPr>
              <a:t>절연열화는 열화지점에서 발생된 </a:t>
            </a:r>
            <a:r>
              <a:rPr lang="en-US" altLang="ko-KR" sz="900" b="1" spc="-30" dirty="0" smtClean="0">
                <a:solidFill>
                  <a:srgbClr val="231F20"/>
                </a:solidFill>
                <a:latin typeface="Arial"/>
                <a:cs typeface="Arial"/>
              </a:rPr>
              <a:t>PD</a:t>
            </a:r>
            <a:r>
              <a:rPr lang="ko-KR" altLang="en-US" sz="900" b="1" spc="-30" dirty="0" smtClean="0">
                <a:solidFill>
                  <a:srgbClr val="231F20"/>
                </a:solidFill>
                <a:latin typeface="Arial"/>
                <a:cs typeface="Arial"/>
              </a:rPr>
              <a:t>에 의해 발생한다</a:t>
            </a:r>
            <a:r>
              <a:rPr lang="en-US" altLang="ko-KR" sz="900" b="1" spc="-3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  <a:p>
            <a:pPr marL="12700" marR="12700">
              <a:lnSpc>
                <a:spcPct val="101899"/>
              </a:lnSpc>
              <a:spcBef>
                <a:spcPts val="300"/>
              </a:spcBef>
            </a:pPr>
            <a:r>
              <a:rPr sz="900" b="1" spc="5" dirty="0" smtClean="0">
                <a:solidFill>
                  <a:srgbClr val="231F20"/>
                </a:solidFill>
                <a:latin typeface="Arial"/>
                <a:cs typeface="Arial"/>
              </a:rPr>
              <a:t>PD</a:t>
            </a:r>
            <a:r>
              <a:rPr lang="en-US" sz="9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b="1" spc="5" dirty="0" smtClean="0">
                <a:solidFill>
                  <a:srgbClr val="231F20"/>
                </a:solidFill>
                <a:latin typeface="Arial"/>
                <a:cs typeface="Arial"/>
              </a:rPr>
              <a:t>분석과 발생지점추적은 케이블 절연상태를 판단하고 결과적으로 전력케이블의 수명을 결정할 수 있다</a:t>
            </a:r>
            <a:r>
              <a:rPr lang="en-US" altLang="ko-KR" sz="900" b="1" spc="5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01700" y="8479155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01700" y="8656955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87400" y="403758"/>
            <a:ext cx="4404995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35" dirty="0" smtClean="0">
                <a:solidFill>
                  <a:srgbClr val="808285"/>
                </a:solidFill>
                <a:latin typeface="Arial"/>
                <a:cs typeface="Arial"/>
              </a:rPr>
              <a:t>QCM-C-PDP </a:t>
            </a:r>
            <a:r>
              <a:rPr sz="1200" b="1" spc="35" dirty="0" smtClean="0">
                <a:solidFill>
                  <a:srgbClr val="808285"/>
                </a:solidFill>
                <a:latin typeface="Arial"/>
                <a:cs typeface="Arial"/>
              </a:rPr>
              <a:t>Portable </a:t>
            </a:r>
            <a:r>
              <a:rPr lang="ko-KR" altLang="en-US" sz="1200" b="1" spc="35" dirty="0" smtClean="0">
                <a:solidFill>
                  <a:srgbClr val="808285"/>
                </a:solidFill>
                <a:latin typeface="Arial"/>
                <a:cs typeface="Arial"/>
              </a:rPr>
              <a:t>케이블 부분방전 모니터링 시스템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87400" y="6567841"/>
            <a:ext cx="1551940" cy="290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lang="ko-KR" altLang="en-US" sz="900" b="1" spc="5" dirty="0" err="1" smtClean="0">
                <a:solidFill>
                  <a:srgbClr val="D71920"/>
                </a:solidFill>
                <a:latin typeface="Arial"/>
                <a:cs typeface="Arial"/>
              </a:rPr>
              <a:t>비정전</a:t>
            </a:r>
            <a:r>
              <a:rPr lang="en-US" altLang="ko-KR" sz="900" b="1" spc="5" dirty="0" smtClean="0">
                <a:solidFill>
                  <a:srgbClr val="D71920"/>
                </a:solidFill>
                <a:latin typeface="Arial"/>
                <a:cs typeface="Arial"/>
              </a:rPr>
              <a:t>, </a:t>
            </a:r>
            <a:r>
              <a:rPr lang="ko-KR" altLang="en-US" sz="900" b="1" spc="5" dirty="0" err="1" smtClean="0">
                <a:solidFill>
                  <a:srgbClr val="D71920"/>
                </a:solidFill>
                <a:latin typeface="Arial"/>
                <a:cs typeface="Arial"/>
              </a:rPr>
              <a:t>활선상태에서</a:t>
            </a:r>
            <a:r>
              <a:rPr lang="ko-KR" altLang="en-US" sz="900" b="1" spc="5" dirty="0" smtClean="0">
                <a:solidFill>
                  <a:srgbClr val="D71920"/>
                </a:solidFill>
                <a:latin typeface="Arial"/>
                <a:cs typeface="Arial"/>
              </a:rPr>
              <a:t> </a:t>
            </a:r>
            <a:r>
              <a:rPr lang="en-US" altLang="ko-KR" sz="900" b="1" spc="5" dirty="0" smtClean="0">
                <a:solidFill>
                  <a:srgbClr val="D71920"/>
                </a:solidFill>
                <a:latin typeface="Arial"/>
                <a:cs typeface="Arial"/>
              </a:rPr>
              <a:t>PD</a:t>
            </a:r>
            <a:r>
              <a:rPr lang="ko-KR" altLang="en-US" sz="900" b="1" spc="5" dirty="0" smtClean="0">
                <a:solidFill>
                  <a:srgbClr val="D71920"/>
                </a:solidFill>
                <a:latin typeface="Arial"/>
                <a:cs typeface="Arial"/>
              </a:rPr>
              <a:t>측정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100" y="647700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2700">
            <a:solidFill>
              <a:srgbClr val="BCBE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" y="4772808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2700">
            <a:solidFill>
              <a:srgbClr val="BCBE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6"/>
          <p:cNvSpPr txBox="1"/>
          <p:nvPr/>
        </p:nvSpPr>
        <p:spPr>
          <a:xfrm>
            <a:off x="762000" y="954405"/>
            <a:ext cx="1693545" cy="569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lang="ko-KR" altLang="en-US" sz="900" b="1" spc="-15" dirty="0" smtClean="0">
                <a:solidFill>
                  <a:srgbClr val="D71920"/>
                </a:solidFill>
                <a:latin typeface="Arial"/>
                <a:cs typeface="Arial"/>
              </a:rPr>
              <a:t>각종 설비 </a:t>
            </a:r>
            <a:r>
              <a:rPr lang="en-US" altLang="ko-KR" sz="900" b="1" spc="-15" dirty="0" smtClean="0">
                <a:solidFill>
                  <a:srgbClr val="D71920"/>
                </a:solidFill>
                <a:latin typeface="Arial"/>
                <a:cs typeface="Arial"/>
              </a:rPr>
              <a:t>Termination box </a:t>
            </a:r>
            <a:r>
              <a:rPr lang="ko-KR" altLang="en-US" sz="900" b="1" spc="-15" dirty="0" smtClean="0">
                <a:solidFill>
                  <a:srgbClr val="D71920"/>
                </a:solidFill>
                <a:latin typeface="Arial"/>
                <a:cs typeface="Arial"/>
              </a:rPr>
              <a:t>와 전력 케이블의 안정적인 운영 보장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6715556"/>
            <a:ext cx="2188321" cy="2375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79576" y="289037"/>
            <a:ext cx="219285" cy="219668"/>
          </a:xfrm>
          <a:custGeom>
            <a:avLst/>
            <a:gdLst/>
            <a:ahLst/>
            <a:cxnLst/>
            <a:rect l="l" t="t" r="r" b="b"/>
            <a:pathLst>
              <a:path w="219285" h="219668">
                <a:moveTo>
                  <a:pt x="99088" y="0"/>
                </a:moveTo>
                <a:lnTo>
                  <a:pt x="60083" y="11616"/>
                </a:lnTo>
                <a:lnTo>
                  <a:pt x="28559" y="36719"/>
                </a:lnTo>
                <a:lnTo>
                  <a:pt x="7528" y="72982"/>
                </a:lnTo>
                <a:lnTo>
                  <a:pt x="0" y="118076"/>
                </a:lnTo>
                <a:lnTo>
                  <a:pt x="1978" y="132002"/>
                </a:lnTo>
                <a:lnTo>
                  <a:pt x="17821" y="169672"/>
                </a:lnTo>
                <a:lnTo>
                  <a:pt x="46461" y="198756"/>
                </a:lnTo>
                <a:lnTo>
                  <a:pt x="85237" y="216131"/>
                </a:lnTo>
                <a:lnTo>
                  <a:pt x="115407" y="219668"/>
                </a:lnTo>
                <a:lnTo>
                  <a:pt x="128410" y="218237"/>
                </a:lnTo>
                <a:lnTo>
                  <a:pt x="140919" y="215333"/>
                </a:lnTo>
                <a:lnTo>
                  <a:pt x="152843" y="211046"/>
                </a:lnTo>
                <a:lnTo>
                  <a:pt x="164092" y="205470"/>
                </a:lnTo>
                <a:lnTo>
                  <a:pt x="97188" y="148485"/>
                </a:lnTo>
                <a:lnTo>
                  <a:pt x="212632" y="148485"/>
                </a:lnTo>
                <a:lnTo>
                  <a:pt x="215301" y="140116"/>
                </a:lnTo>
                <a:lnTo>
                  <a:pt x="217728" y="127841"/>
                </a:lnTo>
                <a:lnTo>
                  <a:pt x="219082" y="113611"/>
                </a:lnTo>
                <a:lnTo>
                  <a:pt x="219285" y="97014"/>
                </a:lnTo>
                <a:lnTo>
                  <a:pt x="216855" y="83592"/>
                </a:lnTo>
                <a:lnTo>
                  <a:pt x="200060" y="47415"/>
                </a:lnTo>
                <a:lnTo>
                  <a:pt x="170619" y="19648"/>
                </a:lnTo>
                <a:lnTo>
                  <a:pt x="130609" y="3214"/>
                </a:lnTo>
                <a:lnTo>
                  <a:pt x="115282" y="760"/>
                </a:lnTo>
                <a:lnTo>
                  <a:pt x="99088" y="0"/>
                </a:lnTo>
                <a:close/>
              </a:path>
              <a:path w="219285" h="219668">
                <a:moveTo>
                  <a:pt x="212632" y="148485"/>
                </a:moveTo>
                <a:lnTo>
                  <a:pt x="186241" y="148485"/>
                </a:lnTo>
                <a:lnTo>
                  <a:pt x="207533" y="160460"/>
                </a:lnTo>
                <a:lnTo>
                  <a:pt x="211877" y="150851"/>
                </a:lnTo>
                <a:lnTo>
                  <a:pt x="212632" y="1484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06540" y="215798"/>
            <a:ext cx="182880" cy="365759"/>
          </a:xfrm>
          <a:custGeom>
            <a:avLst/>
            <a:gdLst/>
            <a:ahLst/>
            <a:cxnLst/>
            <a:rect l="l" t="t" r="r" b="b"/>
            <a:pathLst>
              <a:path w="182880" h="365759">
                <a:moveTo>
                  <a:pt x="182880" y="0"/>
                </a:moveTo>
                <a:lnTo>
                  <a:pt x="0" y="0"/>
                </a:lnTo>
                <a:lnTo>
                  <a:pt x="0" y="365760"/>
                </a:lnTo>
                <a:lnTo>
                  <a:pt x="182880" y="365760"/>
                </a:lnTo>
                <a:lnTo>
                  <a:pt x="182880" y="359156"/>
                </a:lnTo>
                <a:lnTo>
                  <a:pt x="168458" y="358568"/>
                </a:lnTo>
                <a:lnTo>
                  <a:pt x="154351" y="356832"/>
                </a:lnTo>
                <a:lnTo>
                  <a:pt x="114382" y="345119"/>
                </a:lnTo>
                <a:lnTo>
                  <a:pt x="78907" y="324472"/>
                </a:lnTo>
                <a:lnTo>
                  <a:pt x="49172" y="295943"/>
                </a:lnTo>
                <a:lnTo>
                  <a:pt x="26422" y="260587"/>
                </a:lnTo>
                <a:lnTo>
                  <a:pt x="11902" y="219458"/>
                </a:lnTo>
                <a:lnTo>
                  <a:pt x="6858" y="173609"/>
                </a:lnTo>
                <a:lnTo>
                  <a:pt x="8216" y="159117"/>
                </a:lnTo>
                <a:lnTo>
                  <a:pt x="19020" y="117985"/>
                </a:lnTo>
                <a:lnTo>
                  <a:pt x="38896" y="81388"/>
                </a:lnTo>
                <a:lnTo>
                  <a:pt x="66532" y="50639"/>
                </a:lnTo>
                <a:lnTo>
                  <a:pt x="100616" y="27050"/>
                </a:lnTo>
                <a:lnTo>
                  <a:pt x="139836" y="11934"/>
                </a:lnTo>
                <a:lnTo>
                  <a:pt x="182880" y="6604"/>
                </a:lnTo>
                <a:lnTo>
                  <a:pt x="1828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9419" y="215798"/>
            <a:ext cx="182880" cy="365759"/>
          </a:xfrm>
          <a:custGeom>
            <a:avLst/>
            <a:gdLst/>
            <a:ahLst/>
            <a:cxnLst/>
            <a:rect l="l" t="t" r="r" b="b"/>
            <a:pathLst>
              <a:path w="182880" h="365759">
                <a:moveTo>
                  <a:pt x="182880" y="0"/>
                </a:moveTo>
                <a:lnTo>
                  <a:pt x="0" y="0"/>
                </a:lnTo>
                <a:lnTo>
                  <a:pt x="13771" y="7139"/>
                </a:lnTo>
                <a:lnTo>
                  <a:pt x="27927" y="8826"/>
                </a:lnTo>
                <a:lnTo>
                  <a:pt x="41723" y="11624"/>
                </a:lnTo>
                <a:lnTo>
                  <a:pt x="80483" y="26269"/>
                </a:lnTo>
                <a:lnTo>
                  <a:pt x="114331" y="49404"/>
                </a:lnTo>
                <a:lnTo>
                  <a:pt x="142015" y="79895"/>
                </a:lnTo>
                <a:lnTo>
                  <a:pt x="162284" y="116610"/>
                </a:lnTo>
                <a:lnTo>
                  <a:pt x="173885" y="158412"/>
                </a:lnTo>
                <a:lnTo>
                  <a:pt x="176186" y="188547"/>
                </a:lnTo>
                <a:lnTo>
                  <a:pt x="175360" y="201279"/>
                </a:lnTo>
                <a:lnTo>
                  <a:pt x="165358" y="250912"/>
                </a:lnTo>
                <a:lnTo>
                  <a:pt x="153871" y="287705"/>
                </a:lnTo>
                <a:lnTo>
                  <a:pt x="182880" y="312407"/>
                </a:lnTo>
                <a:lnTo>
                  <a:pt x="182880" y="0"/>
                </a:lnTo>
                <a:close/>
              </a:path>
              <a:path w="182880" h="365759">
                <a:moveTo>
                  <a:pt x="97751" y="329430"/>
                </a:moveTo>
                <a:lnTo>
                  <a:pt x="51914" y="351327"/>
                </a:lnTo>
                <a:lnTo>
                  <a:pt x="13420" y="358648"/>
                </a:lnTo>
                <a:lnTo>
                  <a:pt x="0" y="359156"/>
                </a:lnTo>
                <a:lnTo>
                  <a:pt x="0" y="365760"/>
                </a:lnTo>
                <a:lnTo>
                  <a:pt x="156476" y="365760"/>
                </a:lnTo>
                <a:lnTo>
                  <a:pt x="97751" y="32943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08016"/>
            <a:ext cx="6972300" cy="92087"/>
          </a:xfrm>
          <a:custGeom>
            <a:avLst/>
            <a:gdLst/>
            <a:ahLst/>
            <a:cxnLst/>
            <a:rect l="l" t="t" r="r" b="b"/>
            <a:pathLst>
              <a:path w="6972300" h="92087">
                <a:moveTo>
                  <a:pt x="0" y="92087"/>
                </a:moveTo>
                <a:lnTo>
                  <a:pt x="0" y="0"/>
                </a:lnTo>
                <a:lnTo>
                  <a:pt x="6972300" y="0"/>
                </a:lnTo>
                <a:lnTo>
                  <a:pt x="6972300" y="92087"/>
                </a:lnTo>
                <a:lnTo>
                  <a:pt x="0" y="92087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143355"/>
            <a:ext cx="6972300" cy="92087"/>
          </a:xfrm>
          <a:custGeom>
            <a:avLst/>
            <a:gdLst/>
            <a:ahLst/>
            <a:cxnLst/>
            <a:rect l="l" t="t" r="r" b="b"/>
            <a:pathLst>
              <a:path w="6972300" h="92087">
                <a:moveTo>
                  <a:pt x="0" y="92087"/>
                </a:moveTo>
                <a:lnTo>
                  <a:pt x="0" y="0"/>
                </a:lnTo>
                <a:lnTo>
                  <a:pt x="6972300" y="0"/>
                </a:lnTo>
                <a:lnTo>
                  <a:pt x="6972300" y="92087"/>
                </a:lnTo>
                <a:lnTo>
                  <a:pt x="0" y="92087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0100" y="2634426"/>
            <a:ext cx="6352192" cy="122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0863" y="975423"/>
            <a:ext cx="6170674" cy="13867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0100" y="397262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2700">
            <a:solidFill>
              <a:srgbClr val="BCBE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1700" y="996200"/>
            <a:ext cx="347789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25" dirty="0" smtClean="0">
                <a:solidFill>
                  <a:srgbClr val="FFFFFF"/>
                </a:solidFill>
                <a:latin typeface="Arial"/>
                <a:cs typeface="Arial"/>
              </a:rPr>
              <a:t>Why 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QUALITROL Expert 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diagnostic and testing </a:t>
            </a:r>
            <a:r>
              <a:rPr sz="1000" b="1" spc="-20" dirty="0" smtClean="0">
                <a:solidFill>
                  <a:srgbClr val="FFFFFF"/>
                </a:solidFill>
                <a:latin typeface="Arial"/>
                <a:cs typeface="Arial"/>
              </a:rPr>
              <a:t>services?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700" y="1271866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852" y="1183005"/>
            <a:ext cx="5727548" cy="1026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00"/>
              </a:lnSpc>
            </a:pPr>
            <a:r>
              <a:rPr lang="en-US" sz="900" b="1" spc="25" dirty="0" smtClean="0">
                <a:solidFill>
                  <a:srgbClr val="231F20"/>
                </a:solidFill>
                <a:latin typeface="Arial"/>
                <a:cs typeface="Arial"/>
              </a:rPr>
              <a:t>- 25</a:t>
            </a:r>
            <a:r>
              <a:rPr lang="ko-KR" altLang="en-US" sz="900" b="1" spc="25" dirty="0" smtClean="0">
                <a:solidFill>
                  <a:srgbClr val="231F20"/>
                </a:solidFill>
                <a:latin typeface="Arial"/>
                <a:cs typeface="Arial"/>
              </a:rPr>
              <a:t>년 이상의 경력의 </a:t>
            </a:r>
            <a:r>
              <a:rPr lang="en-US" altLang="ko-KR" sz="900" b="1" spc="25" dirty="0" smtClean="0">
                <a:solidFill>
                  <a:srgbClr val="231F20"/>
                </a:solidFill>
                <a:latin typeface="Arial"/>
                <a:cs typeface="Arial"/>
              </a:rPr>
              <a:t>PD </a:t>
            </a:r>
            <a:r>
              <a:rPr lang="ko-KR" altLang="en-US" sz="900" b="1" spc="25" dirty="0" smtClean="0">
                <a:solidFill>
                  <a:srgbClr val="231F20"/>
                </a:solidFill>
                <a:latin typeface="Arial"/>
                <a:cs typeface="Arial"/>
              </a:rPr>
              <a:t>모니터링 시스템과 세계 각국의 유틸리티를 서비스 제공</a:t>
            </a:r>
            <a:endParaRPr sz="9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  <a:buFontTx/>
              <a:buChar char="-"/>
            </a:pPr>
            <a:r>
              <a:rPr lang="ko-KR" altLang="en-US" sz="900" b="1" spc="-35" dirty="0" smtClean="0">
                <a:solidFill>
                  <a:srgbClr val="231F20"/>
                </a:solidFill>
                <a:latin typeface="Arial"/>
                <a:cs typeface="Arial"/>
              </a:rPr>
              <a:t> 세계 각국의 기술력을 조속하게 회전 시킬 수 있음</a:t>
            </a:r>
            <a:endParaRPr lang="en-US" altLang="ko-KR" sz="900" b="1" spc="-3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en-US" altLang="ko-KR" sz="900" b="1" spc="-35" dirty="0" smtClean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lang="ko-KR" altLang="en-US" sz="900" b="1" spc="-35" dirty="0" smtClean="0">
                <a:solidFill>
                  <a:srgbClr val="231F20"/>
                </a:solidFill>
                <a:latin typeface="Arial"/>
                <a:cs typeface="Arial"/>
              </a:rPr>
              <a:t>유용하게 쓰일 수 있는 길어진 서비스 계약 기간  </a:t>
            </a:r>
            <a:endParaRPr sz="900" dirty="0" smtClean="0">
              <a:latin typeface="Arial"/>
              <a:cs typeface="Arial"/>
            </a:endParaRPr>
          </a:p>
          <a:p>
            <a:pPr marL="12700" marR="177165" indent="0">
              <a:lnSpc>
                <a:spcPct val="129600"/>
              </a:lnSpc>
            </a:pPr>
            <a:r>
              <a:rPr lang="en-US" sz="900" b="1" spc="5" dirty="0" smtClean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lang="ko-KR" altLang="en-US" sz="900" b="1" spc="5" dirty="0" smtClean="0">
                <a:solidFill>
                  <a:srgbClr val="231F20"/>
                </a:solidFill>
                <a:latin typeface="Arial"/>
                <a:cs typeface="Arial"/>
              </a:rPr>
              <a:t>복합적인 제품의 통합은 결과물의 정확성과 작업자의 자신감을 상승시킨다</a:t>
            </a:r>
            <a:endParaRPr lang="en-US" sz="9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177165" indent="0">
              <a:lnSpc>
                <a:spcPct val="129600"/>
              </a:lnSpc>
              <a:buFontTx/>
              <a:buChar char="-"/>
            </a:pPr>
            <a:r>
              <a:rPr lang="ko-KR" altLang="en-US" sz="900" b="1" spc="-15" dirty="0" smtClean="0">
                <a:solidFill>
                  <a:srgbClr val="231F20"/>
                </a:solidFill>
                <a:latin typeface="Arial"/>
                <a:cs typeface="Arial"/>
              </a:rPr>
              <a:t> 정확도가 높은 </a:t>
            </a:r>
            <a:r>
              <a:rPr lang="en-US" altLang="ko-KR" sz="900" b="1" spc="-15" dirty="0" smtClean="0">
                <a:solidFill>
                  <a:srgbClr val="231F20"/>
                </a:solidFill>
                <a:latin typeface="Arial"/>
                <a:cs typeface="Arial"/>
              </a:rPr>
              <a:t>PD  </a:t>
            </a:r>
            <a:r>
              <a:rPr lang="ko-KR" altLang="en-US" sz="900" b="1" spc="-15" dirty="0" smtClean="0">
                <a:solidFill>
                  <a:srgbClr val="231F20"/>
                </a:solidFill>
                <a:latin typeface="Arial"/>
                <a:cs typeface="Arial"/>
              </a:rPr>
              <a:t>감지와 파워 케이블을 위한 위치측정 시스템 </a:t>
            </a:r>
            <a:endParaRPr lang="en-US" sz="900" b="1" spc="-15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177165" indent="0">
              <a:lnSpc>
                <a:spcPct val="129600"/>
              </a:lnSpc>
              <a:buFontTx/>
              <a:buChar char="-"/>
            </a:pPr>
            <a:r>
              <a:rPr lang="en-US" sz="9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900" b="1" spc="-15" dirty="0" smtClean="0">
                <a:solidFill>
                  <a:srgbClr val="231F20"/>
                </a:solidFill>
                <a:latin typeface="Arial"/>
                <a:cs typeface="Arial"/>
              </a:rPr>
              <a:t> PD </a:t>
            </a:r>
            <a:r>
              <a:rPr lang="ko-KR" altLang="en-US" sz="900" b="1" spc="-15" dirty="0" smtClean="0">
                <a:solidFill>
                  <a:srgbClr val="231F20"/>
                </a:solidFill>
                <a:latin typeface="Arial"/>
                <a:cs typeface="Arial"/>
              </a:rPr>
              <a:t>측정 조사 중에는 건강과 안전을 주안점을 둔다</a:t>
            </a:r>
            <a:r>
              <a:rPr lang="en-US" altLang="ko-KR" sz="900" b="1" spc="-1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 dirty="0" smtClean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1700" y="1589366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1687" y="1767166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1687" y="1944954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1674" y="2122754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1674" y="2300554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400" y="4040644"/>
            <a:ext cx="1256030" cy="226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smtClean="0">
                <a:solidFill>
                  <a:srgbClr val="D71920"/>
                </a:solidFill>
                <a:latin typeface="Arial"/>
                <a:cs typeface="Arial"/>
              </a:rPr>
              <a:t>System overview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400" y="4494060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387" y="4419600"/>
            <a:ext cx="6145530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marR="12700" indent="0">
              <a:lnSpc>
                <a:spcPct val="101899"/>
              </a:lnSpc>
            </a:pPr>
            <a:r>
              <a:rPr lang="en-US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HFCT </a:t>
            </a:r>
            <a:r>
              <a:rPr lang="ko-KR" altLang="en-US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센서는 케이블 절연안쪽의 </a:t>
            </a:r>
            <a:r>
              <a:rPr lang="en-US" altLang="ko-KR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PD pulse</a:t>
            </a:r>
            <a:r>
              <a:rPr lang="ko-KR" altLang="en-US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로부터 </a:t>
            </a:r>
            <a:r>
              <a:rPr lang="en-US" altLang="ko-KR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 </a:t>
            </a:r>
            <a:r>
              <a:rPr lang="ko-KR" altLang="en-US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고주파수신호를  일으키는 것을 감지하고 추후 분석을 위해 데이터 획득장치에 보낸다</a:t>
            </a:r>
            <a:r>
              <a:rPr lang="en-US" altLang="ko-KR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.</a:t>
            </a:r>
            <a:r>
              <a:rPr lang="ko-KR" altLang="en-US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  </a:t>
            </a:r>
            <a:r>
              <a:rPr lang="en-US" altLang="ko-KR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TEV </a:t>
            </a:r>
            <a:r>
              <a:rPr lang="ko-KR" altLang="en-US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센서는 코로나와 </a:t>
            </a:r>
            <a:r>
              <a:rPr lang="en-US" altLang="ko-KR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surface discharge </a:t>
            </a:r>
            <a:r>
              <a:rPr lang="ko-KR" altLang="en-US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를 감지하는데 쓰인다</a:t>
            </a:r>
            <a:r>
              <a:rPr lang="en-US" altLang="ko-KR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.  </a:t>
            </a:r>
            <a:r>
              <a:rPr lang="ko-KR" altLang="en-US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코로나와 </a:t>
            </a:r>
            <a:r>
              <a:rPr lang="en-US" altLang="ko-KR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surface discharge</a:t>
            </a:r>
            <a:r>
              <a:rPr lang="ko-KR" altLang="en-US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로부터 절연 안쪽의 </a:t>
            </a:r>
            <a:r>
              <a:rPr lang="en-US" altLang="ko-KR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PD </a:t>
            </a:r>
            <a:r>
              <a:rPr lang="ko-KR" altLang="en-US" sz="900" spc="-5" dirty="0" smtClean="0">
                <a:solidFill>
                  <a:srgbClr val="231F20"/>
                </a:solidFill>
                <a:latin typeface="+mj-ea"/>
                <a:ea typeface="+mj-ea"/>
                <a:cs typeface="Arial"/>
              </a:rPr>
              <a:t>움직임을 구별할 수 있다</a:t>
            </a:r>
            <a:r>
              <a:rPr lang="en-US" altLang="ko-KR" sz="800" spc="-5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87387" y="5179860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3435" y="5043170"/>
            <a:ext cx="6120765" cy="518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marR="12700" indent="0">
              <a:lnSpc>
                <a:spcPct val="101800"/>
              </a:lnSpc>
            </a:pPr>
            <a:r>
              <a:rPr 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DAU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는</a:t>
            </a:r>
            <a:r>
              <a:rPr lang="en-US" altLang="ko-KR"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센서로 </a:t>
            </a:r>
            <a:r>
              <a:rPr lang="ko-KR" altLang="en-US" sz="900" spc="-25" dirty="0" err="1" smtClean="0">
                <a:solidFill>
                  <a:srgbClr val="231F20"/>
                </a:solidFill>
                <a:latin typeface="Arial"/>
                <a:cs typeface="Arial"/>
              </a:rPr>
              <a:t>부터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 신호를 잡을 수 있으며 간섭을 거부하기 위한 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noise gating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과 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filtering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응용한다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디지털화 된 고주파 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pulse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는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추후 분석을 위한 분석시스템에 보낸다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 dirty="0" smtClean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9"/>
              </a:spcBef>
            </a:pPr>
            <a:endParaRPr sz="700" dirty="0"/>
          </a:p>
        </p:txBody>
      </p:sp>
      <p:sp>
        <p:nvSpPr>
          <p:cNvPr id="24" name="object 24"/>
          <p:cNvSpPr txBox="1"/>
          <p:nvPr/>
        </p:nvSpPr>
        <p:spPr>
          <a:xfrm>
            <a:off x="787374" y="5725947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2000" y="5576571"/>
            <a:ext cx="614426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marR="12700" indent="0">
              <a:lnSpc>
                <a:spcPct val="101899"/>
              </a:lnSpc>
            </a:pP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고주파신호가 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PD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신호 인지 아닌지  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PD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분석시스템은 알 수 있다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추이 분석을 위한  </a:t>
            </a:r>
            <a:r>
              <a:rPr lang="ko-KR" altLang="en-US" sz="900" spc="-25" dirty="0" err="1" smtClean="0">
                <a:solidFill>
                  <a:srgbClr val="231F20"/>
                </a:solidFill>
                <a:latin typeface="Arial"/>
                <a:cs typeface="Arial"/>
              </a:rPr>
              <a:t>파라미터과와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 함께 모든 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PD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신호를 저장할 수 있다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. PD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분석 시스템은 또한 총 케이블 길이의 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0.2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에서 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1%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미만의 정확성으로 케이블 사이에서의 고장 위치 알 수 있다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361" y="6411734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2000" y="6262370"/>
            <a:ext cx="5909945" cy="290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lang="en-US"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   </a:t>
            </a:r>
            <a:r>
              <a:rPr lang="ko-KR" altLang="en-US" sz="900" spc="-25" dirty="0" err="1" smtClean="0">
                <a:solidFill>
                  <a:srgbClr val="231F20"/>
                </a:solidFill>
                <a:latin typeface="Arial"/>
                <a:cs typeface="Arial"/>
              </a:rPr>
              <a:t>트렌스폰더는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spc="-25" dirty="0" err="1" smtClean="0">
                <a:solidFill>
                  <a:srgbClr val="231F20"/>
                </a:solidFill>
                <a:latin typeface="Arial"/>
                <a:cs typeface="Arial"/>
              </a:rPr>
              <a:t>긴케이블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 (3 km(1.8miles)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이상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lang="ko-KR" altLang="en-US"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PD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위치측정을 </a:t>
            </a:r>
            <a:r>
              <a:rPr lang="ko-KR" altLang="en-US" sz="900" spc="-25" dirty="0" err="1" smtClean="0">
                <a:solidFill>
                  <a:srgbClr val="231F20"/>
                </a:solidFill>
                <a:latin typeface="Arial"/>
                <a:cs typeface="Arial"/>
              </a:rPr>
              <a:t>하는데에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 사용된다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시스템을 위해 단순비교를 하기 위해  </a:t>
            </a:r>
            <a:r>
              <a:rPr lang="en-US" altLang="ko-KR"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    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       </a:t>
            </a:r>
          </a:p>
          <a:p>
            <a:pPr marL="12700" marR="12700">
              <a:lnSpc>
                <a:spcPct val="101899"/>
              </a:lnSpc>
            </a:pP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  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실제 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PD</a:t>
            </a:r>
            <a:r>
              <a:rPr lang="ko-KR" altLang="en-US" sz="900" spc="-25" dirty="0" err="1" smtClean="0">
                <a:solidFill>
                  <a:srgbClr val="231F20"/>
                </a:solidFill>
                <a:latin typeface="Arial"/>
                <a:cs typeface="Arial"/>
              </a:rPr>
              <a:t>신호을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 받은 후에 되돌아 오는 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Pulse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를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주입한다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88417" y="6935025"/>
            <a:ext cx="1562982" cy="11530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02685" y="6643560"/>
            <a:ext cx="1953613" cy="23754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81782" y="8586645"/>
            <a:ext cx="866140" cy="429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sz="900" i="1" spc="-20" dirty="0" smtClean="0">
                <a:solidFill>
                  <a:srgbClr val="231F20"/>
                </a:solidFill>
                <a:latin typeface="Arial"/>
                <a:cs typeface="Arial"/>
              </a:rPr>
              <a:t>PD analysis</a:t>
            </a:r>
            <a:r>
              <a:rPr sz="900" i="1" spc="-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i="1" spc="-5" dirty="0" smtClean="0">
                <a:solidFill>
                  <a:srgbClr val="231F20"/>
                </a:solidFill>
                <a:latin typeface="Arial"/>
                <a:cs typeface="Arial"/>
              </a:rPr>
              <a:t>system </a:t>
            </a:r>
            <a:r>
              <a:rPr sz="900" i="1" spc="-10" dirty="0" smtClean="0">
                <a:solidFill>
                  <a:srgbClr val="231F20"/>
                </a:solidFill>
                <a:latin typeface="Arial"/>
                <a:cs typeface="Arial"/>
              </a:rPr>
              <a:t>(installed</a:t>
            </a:r>
            <a:r>
              <a:rPr sz="900" i="1" spc="-5" dirty="0" smtClean="0">
                <a:solidFill>
                  <a:srgbClr val="231F20"/>
                </a:solidFill>
                <a:latin typeface="Arial"/>
                <a:cs typeface="Arial"/>
              </a:rPr>
              <a:t> in Laptop)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663237" y="8625278"/>
            <a:ext cx="90716" cy="75031"/>
          </a:xfrm>
          <a:custGeom>
            <a:avLst/>
            <a:gdLst/>
            <a:ahLst/>
            <a:cxnLst/>
            <a:rect l="l" t="t" r="r" b="b"/>
            <a:pathLst>
              <a:path w="90716" h="75031">
                <a:moveTo>
                  <a:pt x="90716" y="0"/>
                </a:moveTo>
                <a:lnTo>
                  <a:pt x="0" y="37515"/>
                </a:lnTo>
                <a:lnTo>
                  <a:pt x="90716" y="75031"/>
                </a:lnTo>
                <a:lnTo>
                  <a:pt x="9071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109277" y="8138604"/>
            <a:ext cx="661035" cy="147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i="1" spc="-125" dirty="0" smtClean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i="1" spc="0" dirty="0" smtClean="0">
                <a:solidFill>
                  <a:srgbClr val="231F20"/>
                </a:solidFill>
                <a:latin typeface="Arial"/>
                <a:cs typeface="Arial"/>
              </a:rPr>
              <a:t>ransponder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135862" y="8026640"/>
            <a:ext cx="75031" cy="90716"/>
          </a:xfrm>
          <a:custGeom>
            <a:avLst/>
            <a:gdLst/>
            <a:ahLst/>
            <a:cxnLst/>
            <a:rect l="l" t="t" r="r" b="b"/>
            <a:pathLst>
              <a:path w="75031" h="90716">
                <a:moveTo>
                  <a:pt x="37515" y="0"/>
                </a:moveTo>
                <a:lnTo>
                  <a:pt x="0" y="90716"/>
                </a:lnTo>
                <a:lnTo>
                  <a:pt x="75031" y="90716"/>
                </a:lnTo>
                <a:lnTo>
                  <a:pt x="3751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937469" y="8868650"/>
            <a:ext cx="789305" cy="147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i="1" spc="-5" dirty="0" smtClean="0">
                <a:solidFill>
                  <a:srgbClr val="231F20"/>
                </a:solidFill>
                <a:latin typeface="Arial"/>
                <a:cs typeface="Arial"/>
              </a:rPr>
              <a:t>Accessories </a:t>
            </a:r>
            <a:r>
              <a:rPr sz="900" i="1" spc="0" dirty="0" smtClean="0">
                <a:solidFill>
                  <a:srgbClr val="231F20"/>
                </a:solidFill>
                <a:latin typeface="Arial"/>
                <a:cs typeface="Arial"/>
              </a:rPr>
              <a:t>kit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783968" y="8904668"/>
            <a:ext cx="90716" cy="75031"/>
          </a:xfrm>
          <a:custGeom>
            <a:avLst/>
            <a:gdLst/>
            <a:ahLst/>
            <a:cxnLst/>
            <a:rect l="l" t="t" r="r" b="b"/>
            <a:pathLst>
              <a:path w="90716" h="75031">
                <a:moveTo>
                  <a:pt x="0" y="0"/>
                </a:moveTo>
                <a:lnTo>
                  <a:pt x="0" y="75031"/>
                </a:lnTo>
                <a:lnTo>
                  <a:pt x="90716" y="37515"/>
                </a:lnTo>
                <a:lnTo>
                  <a:pt x="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556618" y="9474200"/>
            <a:ext cx="143573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30" dirty="0" smtClean="0">
                <a:solidFill>
                  <a:srgbClr val="D71920"/>
                </a:solidFill>
                <a:latin typeface="Arial"/>
                <a:cs typeface="Arial"/>
                <a:hlinkClick r:id="rId7"/>
              </a:rPr>
              <a:t>ww</a:t>
            </a:r>
            <a:r>
              <a:rPr sz="1000" b="1" spc="-25" dirty="0" smtClean="0">
                <a:solidFill>
                  <a:srgbClr val="D71920"/>
                </a:solidFill>
                <a:latin typeface="Arial"/>
                <a:cs typeface="Arial"/>
                <a:hlinkClick r:id="rId7"/>
              </a:rPr>
              <a:t>w</a:t>
            </a:r>
            <a:r>
              <a:rPr sz="1000" b="1" spc="-5" dirty="0" smtClean="0">
                <a:solidFill>
                  <a:srgbClr val="D71920"/>
                </a:solidFill>
                <a:latin typeface="Arial"/>
                <a:cs typeface="Arial"/>
                <a:hlinkClick r:id="rId7"/>
              </a:rPr>
              <a:t>.qualit</a:t>
            </a:r>
            <a:r>
              <a:rPr sz="1000" b="1" spc="-25" dirty="0" smtClean="0">
                <a:solidFill>
                  <a:srgbClr val="D71920"/>
                </a:solidFill>
                <a:latin typeface="Arial"/>
                <a:cs typeface="Arial"/>
                <a:hlinkClick r:id="rId7"/>
              </a:rPr>
              <a:t>r</a:t>
            </a:r>
            <a:r>
              <a:rPr sz="1000" b="1" spc="0" dirty="0" smtClean="0">
                <a:solidFill>
                  <a:srgbClr val="D71920"/>
                </a:solidFill>
                <a:latin typeface="Arial"/>
                <a:cs typeface="Arial"/>
                <a:hlinkClick r:id="rId7"/>
              </a:rPr>
              <a:t>olcorp.com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" y="4814570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spc="10" dirty="0" smtClean="0">
                <a:solidFill>
                  <a:srgbClr val="D71920"/>
                </a:solidFill>
                <a:latin typeface="Arial"/>
                <a:cs typeface="Arial"/>
              </a:rPr>
              <a:t>Data </a:t>
            </a:r>
            <a:r>
              <a:rPr lang="en-US" altLang="ko-KR" sz="900" b="1" spc="-15" dirty="0" smtClean="0">
                <a:solidFill>
                  <a:srgbClr val="D71920"/>
                </a:solidFill>
                <a:latin typeface="Arial"/>
                <a:cs typeface="Arial"/>
              </a:rPr>
              <a:t>Acquisition Unit</a:t>
            </a:r>
            <a:endParaRPr lang="ko-KR" altLang="en-US" sz="900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5347970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900" b="1" spc="-20" dirty="0" smtClean="0">
                <a:solidFill>
                  <a:srgbClr val="D71920"/>
                </a:solidFill>
                <a:latin typeface="Arial"/>
                <a:cs typeface="Arial"/>
              </a:rPr>
              <a:t>Analysis </a:t>
            </a:r>
            <a:r>
              <a:rPr lang="en-US" altLang="ko-KR" sz="900" b="1" spc="-10" dirty="0" smtClean="0">
                <a:solidFill>
                  <a:srgbClr val="D71920"/>
                </a:solidFill>
                <a:latin typeface="Arial"/>
                <a:cs typeface="Arial"/>
              </a:rPr>
              <a:t>System</a:t>
            </a:r>
            <a:endParaRPr lang="en-US" altLang="ko-KR" sz="900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800" y="6033770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900" b="1" spc="-85" dirty="0" smtClean="0">
                <a:solidFill>
                  <a:srgbClr val="D71920"/>
                </a:solidFill>
                <a:latin typeface="Arial"/>
                <a:cs typeface="Arial"/>
              </a:rPr>
              <a:t>T</a:t>
            </a:r>
            <a:r>
              <a:rPr lang="en-US" altLang="ko-KR" sz="900" b="1" spc="-5" dirty="0" smtClean="0">
                <a:solidFill>
                  <a:srgbClr val="D71920"/>
                </a:solidFill>
                <a:latin typeface="Arial"/>
                <a:cs typeface="Arial"/>
              </a:rPr>
              <a:t>ransponder</a:t>
            </a:r>
            <a:endParaRPr lang="en-US" altLang="ko-KR" sz="900" dirty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" y="418876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US" altLang="ko-KR" sz="900" b="1" spc="-10" dirty="0" smtClean="0">
                <a:solidFill>
                  <a:srgbClr val="D71920"/>
                </a:solidFill>
                <a:latin typeface="+mn-ea"/>
                <a:cs typeface="Arial"/>
              </a:rPr>
              <a:t>Sensors</a:t>
            </a:r>
            <a:endParaRPr lang="en-US" altLang="ko-KR" sz="900" dirty="0">
              <a:latin typeface="+mn-ea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708016"/>
            <a:ext cx="6972300" cy="92087"/>
          </a:xfrm>
          <a:custGeom>
            <a:avLst/>
            <a:gdLst/>
            <a:ahLst/>
            <a:cxnLst/>
            <a:rect l="l" t="t" r="r" b="b"/>
            <a:pathLst>
              <a:path w="6972300" h="92087">
                <a:moveTo>
                  <a:pt x="0" y="0"/>
                </a:moveTo>
                <a:lnTo>
                  <a:pt x="6972300" y="0"/>
                </a:lnTo>
                <a:lnTo>
                  <a:pt x="6972300" y="92087"/>
                </a:lnTo>
                <a:lnTo>
                  <a:pt x="0" y="92087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0100" y="9143355"/>
            <a:ext cx="6972300" cy="92087"/>
          </a:xfrm>
          <a:custGeom>
            <a:avLst/>
            <a:gdLst/>
            <a:ahLst/>
            <a:cxnLst/>
            <a:rect l="l" t="t" r="r" b="b"/>
            <a:pathLst>
              <a:path w="6972300" h="92087">
                <a:moveTo>
                  <a:pt x="0" y="0"/>
                </a:moveTo>
                <a:lnTo>
                  <a:pt x="6972300" y="0"/>
                </a:lnTo>
                <a:lnTo>
                  <a:pt x="6972300" y="92087"/>
                </a:lnTo>
                <a:lnTo>
                  <a:pt x="0" y="92087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490" y="9284267"/>
            <a:ext cx="1838141" cy="469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87" y="2020265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952" y="2159952"/>
            <a:ext cx="1981200" cy="2784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 smtClean="0">
                <a:solidFill>
                  <a:srgbClr val="D71920"/>
                </a:solidFill>
                <a:latin typeface="Arial"/>
                <a:cs typeface="Arial"/>
              </a:rPr>
              <a:t>O</a:t>
            </a:r>
            <a:r>
              <a:rPr sz="1050" b="1" spc="-20" dirty="0" smtClean="0">
                <a:solidFill>
                  <a:srgbClr val="D71920"/>
                </a:solidFill>
                <a:latin typeface="Arial"/>
                <a:cs typeface="Arial"/>
              </a:rPr>
              <a:t>f</a:t>
            </a:r>
            <a:r>
              <a:rPr sz="1050" b="1" spc="-10" dirty="0" smtClean="0">
                <a:solidFill>
                  <a:srgbClr val="D71920"/>
                </a:solidFill>
                <a:latin typeface="Arial"/>
                <a:cs typeface="Arial"/>
              </a:rPr>
              <a:t>fline </a:t>
            </a:r>
            <a:r>
              <a:rPr sz="1050" b="1" spc="-5" dirty="0" smtClean="0">
                <a:solidFill>
                  <a:srgbClr val="D71920"/>
                </a:solidFill>
                <a:latin typeface="Arial"/>
                <a:cs typeface="Arial"/>
              </a:rPr>
              <a:t>calibration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61" y="2375852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36" y="2335283"/>
            <a:ext cx="5993765" cy="4841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marR="12700" indent="0">
              <a:lnSpc>
                <a:spcPct val="101800"/>
              </a:lnSpc>
            </a:pPr>
            <a:r>
              <a:rPr lang="en-US" sz="900" dirty="0" err="1" smtClean="0">
                <a:latin typeface="Arial"/>
                <a:cs typeface="Arial"/>
              </a:rPr>
              <a:t>Picocoulombs</a:t>
            </a:r>
            <a:r>
              <a:rPr lang="en-US" sz="900" dirty="0" smtClean="0">
                <a:latin typeface="Arial"/>
                <a:cs typeface="Arial"/>
              </a:rPr>
              <a:t>(</a:t>
            </a:r>
            <a:r>
              <a:rPr lang="en-US" sz="900" dirty="0" err="1" smtClean="0">
                <a:latin typeface="Arial"/>
                <a:cs typeface="Arial"/>
              </a:rPr>
              <a:t>pC</a:t>
            </a:r>
            <a:r>
              <a:rPr lang="en-US" sz="900" dirty="0" smtClean="0">
                <a:latin typeface="Arial"/>
                <a:cs typeface="Arial"/>
              </a:rPr>
              <a:t>) </a:t>
            </a:r>
            <a:r>
              <a:rPr lang="ko-KR" altLang="en-US" sz="900" dirty="0" smtClean="0">
                <a:latin typeface="Arial"/>
                <a:cs typeface="Arial"/>
              </a:rPr>
              <a:t>값은 별도의 센서 교정이 필요하다</a:t>
            </a:r>
            <a:r>
              <a:rPr lang="en-US" altLang="ko-KR" sz="900" dirty="0" smtClean="0">
                <a:latin typeface="Arial"/>
                <a:cs typeface="Arial"/>
              </a:rPr>
              <a:t>. </a:t>
            </a:r>
            <a:r>
              <a:rPr lang="ko-KR" altLang="en-US" sz="900" dirty="0" smtClean="0">
                <a:latin typeface="Arial"/>
                <a:cs typeface="Arial"/>
              </a:rPr>
              <a:t>소프트웨어에서는 정확한 </a:t>
            </a:r>
            <a:r>
              <a:rPr lang="en-US" altLang="ko-KR" sz="900" dirty="0" err="1" smtClean="0">
                <a:latin typeface="Arial"/>
                <a:cs typeface="Arial"/>
              </a:rPr>
              <a:t>pC</a:t>
            </a:r>
            <a:r>
              <a:rPr lang="ko-KR" altLang="en-US" sz="900" dirty="0" smtClean="0">
                <a:latin typeface="Arial"/>
                <a:cs typeface="Arial"/>
              </a:rPr>
              <a:t> </a:t>
            </a:r>
            <a:r>
              <a:rPr lang="ko-KR" altLang="en-US" sz="900" dirty="0" smtClean="0">
                <a:latin typeface="Arial"/>
                <a:cs typeface="Arial"/>
              </a:rPr>
              <a:t>값을 표시하기 위한 </a:t>
            </a:r>
            <a:r>
              <a:rPr lang="en-US" altLang="ko-KR" sz="900" dirty="0" smtClean="0">
                <a:latin typeface="Arial"/>
                <a:cs typeface="Arial"/>
              </a:rPr>
              <a:t>Offline </a:t>
            </a:r>
            <a:r>
              <a:rPr lang="ko-KR" altLang="en-US" sz="900" dirty="0" smtClean="0">
                <a:latin typeface="Arial"/>
                <a:cs typeface="Arial"/>
              </a:rPr>
              <a:t>교정 기능을 제공한다</a:t>
            </a:r>
            <a:r>
              <a:rPr lang="en-US" altLang="ko-KR" sz="900" dirty="0" smtClean="0"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36" y="2881299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23" y="2871061"/>
            <a:ext cx="6038850" cy="3826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marR="12700" indent="0">
              <a:lnSpc>
                <a:spcPct val="101899"/>
              </a:lnSpc>
            </a:pPr>
            <a:r>
              <a:rPr lang="ko-KR" altLang="en-US" sz="900" spc="-15" dirty="0" err="1" smtClean="0">
                <a:solidFill>
                  <a:srgbClr val="231F20"/>
                </a:solidFill>
                <a:latin typeface="Arial"/>
                <a:cs typeface="Arial"/>
              </a:rPr>
              <a:t>케이블내</a:t>
            </a:r>
            <a:r>
              <a:rPr lang="ko-KR" altLang="en-US" sz="900" spc="-15" dirty="0" smtClean="0">
                <a:solidFill>
                  <a:srgbClr val="231F20"/>
                </a:solidFill>
                <a:latin typeface="Arial"/>
                <a:cs typeface="Arial"/>
              </a:rPr>
              <a:t> 정확한 </a:t>
            </a:r>
            <a:r>
              <a:rPr lang="en-US" altLang="ko-KR" sz="900" spc="-15" dirty="0" smtClean="0">
                <a:solidFill>
                  <a:srgbClr val="231F20"/>
                </a:solidFill>
                <a:latin typeface="Arial"/>
                <a:cs typeface="Arial"/>
              </a:rPr>
              <a:t>PD </a:t>
            </a:r>
            <a:r>
              <a:rPr lang="ko-KR" altLang="en-US" sz="900" spc="-15" dirty="0" smtClean="0">
                <a:solidFill>
                  <a:srgbClr val="231F20"/>
                </a:solidFill>
                <a:latin typeface="Arial"/>
                <a:cs typeface="Arial"/>
              </a:rPr>
              <a:t>발생지점 </a:t>
            </a:r>
            <a:r>
              <a:rPr lang="ko-KR" altLang="en-US" sz="900" spc="-15" dirty="0" err="1" smtClean="0">
                <a:solidFill>
                  <a:srgbClr val="231F20"/>
                </a:solidFill>
                <a:latin typeface="Arial"/>
                <a:cs typeface="Arial"/>
              </a:rPr>
              <a:t>탐침을</a:t>
            </a:r>
            <a:r>
              <a:rPr lang="ko-KR" altLang="en-US" sz="900" spc="-15" dirty="0" smtClean="0">
                <a:solidFill>
                  <a:srgbClr val="231F20"/>
                </a:solidFill>
                <a:latin typeface="Arial"/>
                <a:cs typeface="Arial"/>
              </a:rPr>
              <a:t> 위해서는 </a:t>
            </a:r>
            <a:r>
              <a:rPr lang="en-US" altLang="ko-KR" sz="900" spc="-15" dirty="0" smtClean="0">
                <a:solidFill>
                  <a:srgbClr val="231F20"/>
                </a:solidFill>
                <a:latin typeface="Arial"/>
                <a:cs typeface="Arial"/>
              </a:rPr>
              <a:t>pulse </a:t>
            </a:r>
            <a:r>
              <a:rPr lang="ko-KR" altLang="en-US" sz="900" spc="-15" dirty="0" smtClean="0">
                <a:solidFill>
                  <a:srgbClr val="231F20"/>
                </a:solidFill>
                <a:latin typeface="Arial"/>
                <a:cs typeface="Arial"/>
              </a:rPr>
              <a:t>의 </a:t>
            </a:r>
            <a:r>
              <a:rPr lang="ko-KR" altLang="en-US" sz="900" spc="-15" dirty="0" smtClean="0">
                <a:solidFill>
                  <a:srgbClr val="231F20"/>
                </a:solidFill>
                <a:latin typeface="Arial"/>
                <a:cs typeface="Arial"/>
              </a:rPr>
              <a:t> 케이블내 </a:t>
            </a:r>
            <a:r>
              <a:rPr lang="ko-KR" altLang="en-US" sz="900" spc="-15" dirty="0" err="1" smtClean="0">
                <a:solidFill>
                  <a:srgbClr val="231F20"/>
                </a:solidFill>
                <a:latin typeface="Arial"/>
                <a:cs typeface="Arial"/>
              </a:rPr>
              <a:t>트래블링</a:t>
            </a:r>
            <a:r>
              <a:rPr lang="ko-KR" altLang="en-US" sz="900" spc="-15" dirty="0" smtClean="0">
                <a:solidFill>
                  <a:srgbClr val="231F20"/>
                </a:solidFill>
                <a:latin typeface="Arial"/>
                <a:cs typeface="Arial"/>
              </a:rPr>
              <a:t> 타임 측정이 </a:t>
            </a:r>
            <a:r>
              <a:rPr lang="ko-KR" altLang="en-US" sz="900" spc="-15" dirty="0" smtClean="0">
                <a:solidFill>
                  <a:srgbClr val="231F20"/>
                </a:solidFill>
                <a:latin typeface="Arial"/>
                <a:cs typeface="Arial"/>
              </a:rPr>
              <a:t>중요하다</a:t>
            </a:r>
            <a:r>
              <a:rPr lang="en-US" altLang="ko-KR" sz="900" spc="-15" dirty="0" smtClean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lang="ko-KR" altLang="en-US" sz="900" spc="-15" dirty="0" smtClean="0">
                <a:solidFill>
                  <a:srgbClr val="231F20"/>
                </a:solidFill>
                <a:latin typeface="Arial"/>
                <a:cs typeface="Arial"/>
              </a:rPr>
              <a:t>소프트웨어는 사용자가 </a:t>
            </a:r>
            <a:r>
              <a:rPr lang="ko-KR" altLang="en-US" sz="900" spc="-15" dirty="0" err="1" smtClean="0">
                <a:solidFill>
                  <a:srgbClr val="231F20"/>
                </a:solidFill>
                <a:latin typeface="Arial"/>
                <a:cs typeface="Arial"/>
              </a:rPr>
              <a:t>트랜스폰더를</a:t>
            </a:r>
            <a:r>
              <a:rPr lang="ko-KR" altLang="en-US" sz="900" spc="-15" dirty="0" smtClean="0">
                <a:solidFill>
                  <a:srgbClr val="231F20"/>
                </a:solidFill>
                <a:latin typeface="Arial"/>
                <a:cs typeface="Arial"/>
              </a:rPr>
              <a:t> 사용하여  </a:t>
            </a:r>
            <a:r>
              <a:rPr lang="en-US" altLang="ko-KR" sz="900" spc="-15" dirty="0" smtClean="0">
                <a:solidFill>
                  <a:srgbClr val="231F20"/>
                </a:solidFill>
                <a:latin typeface="Arial"/>
                <a:cs typeface="Arial"/>
              </a:rPr>
              <a:t>pulse</a:t>
            </a:r>
            <a:r>
              <a:rPr lang="ko-KR" altLang="en-US" sz="900" spc="-15" dirty="0" smtClean="0">
                <a:solidFill>
                  <a:srgbClr val="231F20"/>
                </a:solidFill>
                <a:latin typeface="Arial"/>
                <a:cs typeface="Arial"/>
              </a:rPr>
              <a:t>의</a:t>
            </a:r>
            <a:r>
              <a:rPr lang="en-US" altLang="ko-KR" sz="900" spc="-1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spc="-15" dirty="0" smtClean="0">
                <a:solidFill>
                  <a:srgbClr val="231F20"/>
                </a:solidFill>
                <a:latin typeface="Arial"/>
                <a:cs typeface="Arial"/>
              </a:rPr>
              <a:t>돌아오는 시간을 기록하게 할 수 있다</a:t>
            </a:r>
            <a:r>
              <a:rPr lang="en-US" altLang="ko-KR" sz="900" spc="-15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</a:p>
          <a:p>
            <a:pPr marL="165100" marR="12700" indent="0">
              <a:lnSpc>
                <a:spcPct val="101899"/>
              </a:lnSpc>
            </a:pPr>
            <a:endParaRPr lang="en-US" sz="900" spc="-15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65100" marR="12700" indent="0">
              <a:lnSpc>
                <a:spcPct val="101899"/>
              </a:lnSpc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23" y="3516287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11" y="3390901"/>
            <a:ext cx="6144260" cy="304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marR="12700">
              <a:lnSpc>
                <a:spcPct val="101899"/>
              </a:lnSpc>
            </a:pPr>
            <a:r>
              <a:rPr lang="ko-KR" altLang="en-US" sz="900" dirty="0" smtClean="0">
                <a:latin typeface="Arial"/>
                <a:cs typeface="Arial"/>
              </a:rPr>
              <a:t>소프트웨어는 </a:t>
            </a:r>
            <a:r>
              <a:rPr lang="ko-KR" altLang="en-US" sz="900" dirty="0" smtClean="0">
                <a:latin typeface="Arial"/>
                <a:cs typeface="Arial"/>
              </a:rPr>
              <a:t>자동으로 잡음을 없애고 </a:t>
            </a:r>
            <a:r>
              <a:rPr lang="ko-KR" altLang="en-US" sz="900" dirty="0" err="1" smtClean="0">
                <a:latin typeface="Arial"/>
                <a:cs typeface="Arial"/>
              </a:rPr>
              <a:t>필터링을</a:t>
            </a:r>
            <a:r>
              <a:rPr lang="ko-KR" altLang="en-US" sz="900" dirty="0" smtClean="0">
                <a:latin typeface="Arial"/>
                <a:cs typeface="Arial"/>
              </a:rPr>
              <a:t> 실행한다</a:t>
            </a:r>
            <a:r>
              <a:rPr lang="en-US" altLang="ko-KR" sz="900" dirty="0" smtClean="0">
                <a:latin typeface="Arial"/>
                <a:cs typeface="Arial"/>
              </a:rPr>
              <a:t>. </a:t>
            </a:r>
            <a:r>
              <a:rPr lang="ko-KR" altLang="en-US" sz="900" dirty="0" smtClean="0">
                <a:latin typeface="Arial"/>
                <a:cs typeface="Arial"/>
              </a:rPr>
              <a:t>기록된 데이터는</a:t>
            </a:r>
            <a:r>
              <a:rPr lang="en-US" altLang="ko-KR" sz="900" dirty="0">
                <a:latin typeface="Arial"/>
                <a:cs typeface="Arial"/>
              </a:rPr>
              <a:t> </a:t>
            </a:r>
            <a:r>
              <a:rPr lang="en-US" altLang="ko-KR" sz="900" dirty="0" smtClean="0">
                <a:latin typeface="Arial"/>
                <a:cs typeface="Arial"/>
              </a:rPr>
              <a:t>Expert Analysis  </a:t>
            </a:r>
            <a:r>
              <a:rPr lang="ko-KR" altLang="en-US" sz="900" dirty="0" smtClean="0">
                <a:latin typeface="Arial"/>
                <a:cs typeface="Arial"/>
              </a:rPr>
              <a:t>섹션에 의해 추후 분석을 위해 데이터베이스 안에서 저장 되어진다</a:t>
            </a:r>
            <a:r>
              <a:rPr lang="en-US" altLang="ko-KR" sz="900" dirty="0" smtClean="0">
                <a:latin typeface="Arial"/>
                <a:cs typeface="Arial"/>
              </a:rPr>
              <a:t>. </a:t>
            </a:r>
            <a:r>
              <a:rPr lang="ko-KR" altLang="en-US" sz="900" dirty="0" smtClean="0">
                <a:latin typeface="Arial"/>
                <a:cs typeface="Arial"/>
              </a:rPr>
              <a:t> 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11" y="4011587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298" y="3924301"/>
            <a:ext cx="6158865" cy="609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marR="12700" indent="0">
              <a:lnSpc>
                <a:spcPct val="101899"/>
              </a:lnSpc>
            </a:pPr>
            <a:r>
              <a:rPr lang="ko-KR" altLang="en-US" sz="900" dirty="0" smtClean="0">
                <a:latin typeface="Arial"/>
                <a:cs typeface="Arial"/>
              </a:rPr>
              <a:t>저장을 마친  데이터는 분석되어지고 모든 </a:t>
            </a:r>
            <a:r>
              <a:rPr lang="en-US" altLang="ko-KR" sz="900" dirty="0" smtClean="0">
                <a:latin typeface="Arial"/>
                <a:cs typeface="Arial"/>
              </a:rPr>
              <a:t>PD</a:t>
            </a:r>
            <a:r>
              <a:rPr lang="ko-KR" altLang="en-US" sz="900" dirty="0" smtClean="0">
                <a:latin typeface="Arial"/>
                <a:cs typeface="Arial"/>
              </a:rPr>
              <a:t>의 </a:t>
            </a:r>
            <a:r>
              <a:rPr lang="ko-KR" altLang="en-US" sz="900" dirty="0" smtClean="0">
                <a:latin typeface="Arial"/>
                <a:cs typeface="Arial"/>
              </a:rPr>
              <a:t>움직임이 여러가지 카테고리들로 분류된다</a:t>
            </a:r>
            <a:r>
              <a:rPr lang="en-US" altLang="ko-KR" sz="900" dirty="0" smtClean="0">
                <a:latin typeface="Arial"/>
                <a:cs typeface="Arial"/>
              </a:rPr>
              <a:t>.  </a:t>
            </a:r>
            <a:r>
              <a:rPr lang="en-US" altLang="ko-KR" sz="900" dirty="0" smtClean="0">
                <a:latin typeface="Arial"/>
                <a:cs typeface="Arial"/>
              </a:rPr>
              <a:t>Trend plots, maximum, average </a:t>
            </a:r>
            <a:r>
              <a:rPr lang="ko-KR" altLang="en-US" sz="900" dirty="0" smtClean="0">
                <a:latin typeface="Arial"/>
                <a:cs typeface="Arial"/>
              </a:rPr>
              <a:t>및  </a:t>
            </a:r>
            <a:r>
              <a:rPr lang="en-US" altLang="ko-KR" sz="900" dirty="0" smtClean="0">
                <a:latin typeface="Arial"/>
                <a:cs typeface="Arial"/>
              </a:rPr>
              <a:t>pulse count phase resolved cumulative distributions, pulse shapes, localization pulse, PD localization mapping and 3D </a:t>
            </a:r>
            <a:r>
              <a:rPr lang="en-US" altLang="ko-KR" sz="900" dirty="0" smtClean="0">
                <a:latin typeface="Arial"/>
                <a:cs typeface="Arial"/>
              </a:rPr>
              <a:t>plots</a:t>
            </a:r>
            <a:r>
              <a:rPr lang="ko-KR" altLang="en-US" sz="900" dirty="0" smtClean="0">
                <a:latin typeface="Arial"/>
                <a:cs typeface="Arial"/>
              </a:rPr>
              <a:t>를 각 </a:t>
            </a:r>
            <a:r>
              <a:rPr lang="ko-KR" altLang="en-US" sz="900" dirty="0" err="1" smtClean="0">
                <a:latin typeface="Arial"/>
                <a:cs typeface="Arial"/>
              </a:rPr>
              <a:t>채널별로</a:t>
            </a:r>
            <a:r>
              <a:rPr lang="ko-KR" altLang="en-US" sz="900" dirty="0" smtClean="0">
                <a:latin typeface="Arial"/>
                <a:cs typeface="Arial"/>
              </a:rPr>
              <a:t> 모니터링 할 수 있다</a:t>
            </a:r>
            <a:r>
              <a:rPr lang="en-US" altLang="ko-KR" sz="900" dirty="0" smtClean="0"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298" y="4572000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9863" y="4572914"/>
            <a:ext cx="368363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900" spc="5" dirty="0" smtClean="0">
                <a:latin typeface="Arial"/>
                <a:cs typeface="Arial"/>
              </a:rPr>
              <a:t>Expert Analysis </a:t>
            </a:r>
            <a:r>
              <a:rPr lang="ko-KR" altLang="en-US" sz="900" spc="5" dirty="0" smtClean="0">
                <a:latin typeface="Arial"/>
                <a:cs typeface="Arial"/>
              </a:rPr>
              <a:t>후에 </a:t>
            </a:r>
            <a:r>
              <a:rPr lang="ko-KR" altLang="en-US" sz="900" spc="5" dirty="0" smtClean="0">
                <a:latin typeface="Arial"/>
                <a:cs typeface="Arial"/>
              </a:rPr>
              <a:t> 아래항목들을  </a:t>
            </a:r>
            <a:r>
              <a:rPr lang="ko-KR" altLang="en-US" sz="900" spc="5" dirty="0" err="1" smtClean="0">
                <a:latin typeface="Arial"/>
                <a:cs typeface="Arial"/>
              </a:rPr>
              <a:t>레포팅</a:t>
            </a:r>
            <a:r>
              <a:rPr lang="ko-KR" altLang="en-US" sz="900" spc="5" dirty="0" smtClean="0">
                <a:latin typeface="Arial"/>
                <a:cs typeface="Arial"/>
              </a:rPr>
              <a:t> 할 수 있다</a:t>
            </a:r>
            <a:r>
              <a:rPr lang="en-US" altLang="ko-KR" sz="900" spc="5" dirty="0" smtClean="0"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400" y="6477000"/>
            <a:ext cx="1704339" cy="193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200" b="1" dirty="0" smtClean="0">
                <a:solidFill>
                  <a:srgbClr val="D71920"/>
                </a:solidFill>
                <a:latin typeface="Arial"/>
                <a:cs typeface="Arial"/>
              </a:rPr>
              <a:t>측정 방식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9977" y="6819176"/>
            <a:ext cx="477964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시스템은 모든 종류의  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HV/MV 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케이블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에서  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PD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위치를 </a:t>
            </a:r>
            <a:r>
              <a:rPr lang="ko-KR" altLang="en-US" sz="900" spc="-25" dirty="0" smtClean="0">
                <a:solidFill>
                  <a:srgbClr val="231F20"/>
                </a:solidFill>
                <a:latin typeface="Arial"/>
                <a:cs typeface="Arial"/>
              </a:rPr>
              <a:t>감지 할 수 있다</a:t>
            </a:r>
            <a:r>
              <a:rPr lang="en-US" altLang="ko-KR" sz="900" spc="-25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0041" y="7035076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2606" y="6996976"/>
            <a:ext cx="2282825" cy="452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 smtClean="0">
                <a:solidFill>
                  <a:srgbClr val="231F20"/>
                </a:solidFill>
                <a:latin typeface="Arial"/>
                <a:cs typeface="Arial"/>
              </a:rPr>
              <a:t>XLPE, EPR, </a:t>
            </a:r>
            <a:r>
              <a:rPr sz="900" spc="-25" dirty="0" smtClean="0">
                <a:solidFill>
                  <a:srgbClr val="231F20"/>
                </a:solidFill>
                <a:latin typeface="Arial"/>
                <a:cs typeface="Arial"/>
              </a:rPr>
              <a:t>PVC, </a:t>
            </a:r>
            <a:r>
              <a:rPr sz="900" spc="-10" dirty="0" smtClean="0">
                <a:solidFill>
                  <a:srgbClr val="231F20"/>
                </a:solidFill>
                <a:latin typeface="Arial"/>
                <a:cs typeface="Arial"/>
              </a:rPr>
              <a:t>PILC, </a:t>
            </a:r>
            <a:r>
              <a:rPr sz="900" spc="10" dirty="0" smtClean="0">
                <a:solidFill>
                  <a:srgbClr val="231F20"/>
                </a:solidFill>
                <a:latin typeface="Arial"/>
                <a:cs typeface="Arial"/>
              </a:rPr>
              <a:t>etc. 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cable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 smtClean="0">
                <a:solidFill>
                  <a:srgbClr val="231F20"/>
                </a:solidFill>
                <a:latin typeface="Arial"/>
                <a:cs typeface="Arial"/>
              </a:rPr>
              <a:t>Single </a:t>
            </a:r>
            <a:r>
              <a:rPr sz="900" spc="10" dirty="0" smtClean="0">
                <a:solidFill>
                  <a:srgbClr val="231F20"/>
                </a:solidFill>
                <a:latin typeface="Arial"/>
                <a:cs typeface="Arial"/>
              </a:rPr>
              <a:t>co</a:t>
            </a:r>
            <a:r>
              <a:rPr sz="900" spc="-15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and multi </a:t>
            </a:r>
            <a:r>
              <a:rPr sz="900" spc="10" dirty="0" smtClean="0">
                <a:solidFill>
                  <a:srgbClr val="231F20"/>
                </a:solidFill>
                <a:latin typeface="Arial"/>
                <a:cs typeface="Arial"/>
              </a:rPr>
              <a:t>co</a:t>
            </a:r>
            <a:r>
              <a:rPr sz="900" spc="-15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cable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" dirty="0" smtClean="0">
                <a:solidFill>
                  <a:srgbClr val="231F20"/>
                </a:solidFill>
                <a:latin typeface="Arial"/>
                <a:cs typeface="Arial"/>
              </a:rPr>
              <a:t>Cables </a:t>
            </a:r>
            <a:r>
              <a:rPr sz="900" spc="15" dirty="0" smtClean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900" spc="-10" dirty="0" smtClean="0">
                <a:solidFill>
                  <a:srgbClr val="231F20"/>
                </a:solidFill>
                <a:latin typeface="Arial"/>
                <a:cs typeface="Arial"/>
              </a:rPr>
              <a:t>any 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length 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900" spc="-10" dirty="0" smtClean="0">
                <a:solidFill>
                  <a:srgbClr val="231F20"/>
                </a:solidFill>
                <a:latin typeface="Arial"/>
                <a:cs typeface="Arial"/>
              </a:rPr>
              <a:t>any 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number </a:t>
            </a:r>
            <a:r>
              <a:rPr sz="900" spc="15" dirty="0" smtClean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joints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0028" y="7187476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0028" y="7339876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7387" y="7517663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39914" y="7545070"/>
            <a:ext cx="6029960" cy="1522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8735" indent="0">
              <a:lnSpc>
                <a:spcPct val="101899"/>
              </a:lnSpc>
            </a:pPr>
            <a:r>
              <a:rPr 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 -   </a:t>
            </a:r>
            <a:r>
              <a:rPr 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PD 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측정은 접지 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라인에 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HFCT  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와 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TEV 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센서를 체결하여 측정한다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고주파 신호 감지는 </a:t>
            </a:r>
            <a:r>
              <a:rPr lang="ko-KR" altLang="en-US" sz="900" spc="-20" dirty="0" err="1" smtClean="0">
                <a:solidFill>
                  <a:srgbClr val="231F20"/>
                </a:solidFill>
                <a:latin typeface="Arial"/>
                <a:cs typeface="Arial"/>
              </a:rPr>
              <a:t>활선상태에서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 실시간으로  사용자들이 부분방전과 관련된 패턴신호를 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신호를 찾아내는 것을 가능하게 한다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en-US" altLang="ko-KR" sz="900" spc="-2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38735" indent="0">
              <a:lnSpc>
                <a:spcPct val="101899"/>
              </a:lnSpc>
            </a:pPr>
            <a:r>
              <a:rPr lang="en-US" altLang="ko-KR"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-   Expert analysis  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시스템은 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PD 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발생횟수와 크기를 기준으로 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PD 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주의 레벨을 제공해준다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또한 </a:t>
            </a:r>
            <a:r>
              <a:rPr lang="ko-KR" altLang="en-US" sz="900" spc="-20" dirty="0" err="1" smtClean="0">
                <a:solidFill>
                  <a:srgbClr val="231F20"/>
                </a:solidFill>
                <a:latin typeface="Arial"/>
                <a:cs typeface="Arial"/>
              </a:rPr>
              <a:t>노이즈와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 외부방전을 구별해 낼 수 있다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en-US" altLang="ko-KR" sz="900" dirty="0" smtClean="0">
                <a:latin typeface="Arial"/>
                <a:cs typeface="Arial"/>
              </a:rPr>
              <a:t> </a:t>
            </a:r>
            <a:r>
              <a:rPr lang="ko-KR" altLang="en-US" sz="900" dirty="0" smtClean="0">
                <a:latin typeface="Arial"/>
                <a:cs typeface="Arial"/>
              </a:rPr>
              <a:t>예</a:t>
            </a:r>
            <a:r>
              <a:rPr lang="en-US" altLang="ko-KR" sz="900" dirty="0" smtClean="0">
                <a:latin typeface="Arial"/>
                <a:cs typeface="Arial"/>
              </a:rPr>
              <a:t>) </a:t>
            </a:r>
            <a:r>
              <a:rPr lang="ko-KR" altLang="en-US" sz="900" dirty="0" smtClean="0">
                <a:latin typeface="Arial"/>
                <a:cs typeface="Arial"/>
              </a:rPr>
              <a:t>코로</a:t>
            </a:r>
            <a:r>
              <a:rPr lang="ko-KR" altLang="en-US" sz="900" dirty="0" smtClean="0">
                <a:latin typeface="Arial"/>
                <a:cs typeface="Arial"/>
              </a:rPr>
              <a:t>나</a:t>
            </a:r>
            <a:r>
              <a:rPr lang="en-US" altLang="ko-KR" sz="900" dirty="0" smtClean="0">
                <a:latin typeface="Arial"/>
                <a:cs typeface="Arial"/>
              </a:rPr>
              <a:t>, </a:t>
            </a:r>
            <a:r>
              <a:rPr lang="ko-KR" altLang="en-US" sz="900" dirty="0" smtClean="0">
                <a:latin typeface="Arial"/>
                <a:cs typeface="Arial"/>
              </a:rPr>
              <a:t>표면방전</a:t>
            </a:r>
            <a:r>
              <a:rPr lang="en-US" altLang="ko-KR" sz="900" dirty="0" smtClean="0">
                <a:latin typeface="Arial"/>
                <a:cs typeface="Arial"/>
              </a:rPr>
              <a:t>, </a:t>
            </a:r>
            <a:r>
              <a:rPr lang="ko-KR" altLang="en-US" sz="900" dirty="0" smtClean="0">
                <a:latin typeface="Arial"/>
                <a:cs typeface="Arial"/>
              </a:rPr>
              <a:t>스위치기어  </a:t>
            </a:r>
            <a:r>
              <a:rPr lang="en-US" altLang="ko-KR" sz="900" dirty="0" smtClean="0">
                <a:latin typeface="Arial"/>
                <a:cs typeface="Arial"/>
              </a:rPr>
              <a:t>PD </a:t>
            </a:r>
            <a:r>
              <a:rPr lang="ko-KR" altLang="en-US" sz="900" dirty="0" smtClean="0">
                <a:latin typeface="Arial"/>
                <a:cs typeface="Arial"/>
              </a:rPr>
              <a:t>등</a:t>
            </a:r>
            <a:endParaRPr lang="en-US" altLang="ko-KR" sz="900" dirty="0" smtClean="0">
              <a:latin typeface="Arial"/>
              <a:cs typeface="Arial"/>
            </a:endParaRPr>
          </a:p>
          <a:p>
            <a:pPr marL="12700" marR="38735" indent="0">
              <a:lnSpc>
                <a:spcPct val="101899"/>
              </a:lnSpc>
            </a:pPr>
            <a:r>
              <a:rPr lang="en-US" altLang="ko-KR"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-  TDR(Time Domain </a:t>
            </a:r>
            <a:r>
              <a:rPr lang="en-US" altLang="ko-KR" sz="900" spc="-20" dirty="0" err="1" smtClean="0">
                <a:solidFill>
                  <a:srgbClr val="231F20"/>
                </a:solidFill>
                <a:latin typeface="Arial"/>
                <a:cs typeface="Arial"/>
              </a:rPr>
              <a:t>Reflectometry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) 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알고리즘은 케이블 길이의 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0.2% ~ 1% 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미만의 정확도로 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정확한  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PD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위치를 찾아낼 수  있다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en-US" altLang="ko-KR" sz="900" spc="-2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38735" indent="0">
              <a:lnSpc>
                <a:spcPct val="101899"/>
              </a:lnSpc>
            </a:pP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-  </a:t>
            </a:r>
            <a:r>
              <a:rPr lang="ko-KR" altLang="en-US" sz="900" spc="-20" dirty="0" err="1" smtClean="0">
                <a:solidFill>
                  <a:srgbClr val="231F20"/>
                </a:solidFill>
                <a:latin typeface="Arial"/>
                <a:cs typeface="Arial"/>
              </a:rPr>
              <a:t>트렌스폰더는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긴 케이블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(3km 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보다 긴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lang="ko-KR" altLang="en-US" sz="900" spc="-20" dirty="0" smtClean="0">
                <a:solidFill>
                  <a:srgbClr val="231F20"/>
                </a:solidFill>
                <a:latin typeface="Arial"/>
                <a:cs typeface="Arial"/>
              </a:rPr>
              <a:t>에서도 정확한 발생지점 탐지를 할 수 있도록 케이블 반대편 단말에 설치하여 사용한다</a:t>
            </a:r>
            <a:r>
              <a:rPr lang="en-US" altLang="ko-KR" sz="900" spc="-2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en-US" altLang="ko-KR" sz="900" spc="-20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374" y="7974863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49" y="8432050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7349" y="8749538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0100" y="6301964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2700">
            <a:solidFill>
              <a:srgbClr val="BCBE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87400" y="403759"/>
            <a:ext cx="5765800" cy="6630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35" dirty="0" smtClean="0">
                <a:solidFill>
                  <a:srgbClr val="808285"/>
                </a:solidFill>
                <a:latin typeface="Arial"/>
                <a:cs typeface="Arial"/>
              </a:rPr>
              <a:t>QCM-C-PDP </a:t>
            </a:r>
            <a:r>
              <a:rPr sz="1200" b="1" spc="35" dirty="0" smtClean="0">
                <a:solidFill>
                  <a:srgbClr val="808285"/>
                </a:solidFill>
                <a:latin typeface="Arial"/>
                <a:cs typeface="Arial"/>
              </a:rPr>
              <a:t>Portable partial </a:t>
            </a:r>
            <a:r>
              <a:rPr sz="1200" b="1" spc="-10" dirty="0" smtClean="0">
                <a:solidFill>
                  <a:srgbClr val="808285"/>
                </a:solidFill>
                <a:latin typeface="Arial"/>
                <a:cs typeface="Arial"/>
              </a:rPr>
              <a:t>discharge monitor for cables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78"/>
              </a:spcBef>
            </a:pPr>
            <a:endParaRPr sz="1400" dirty="0"/>
          </a:p>
          <a:p>
            <a:pPr marL="12700">
              <a:lnSpc>
                <a:spcPct val="100000"/>
              </a:lnSpc>
            </a:pPr>
            <a:r>
              <a:rPr sz="1200" b="1" spc="5" dirty="0" smtClean="0">
                <a:solidFill>
                  <a:srgbClr val="D71920"/>
                </a:solidFill>
                <a:latin typeface="Arial"/>
                <a:cs typeface="Arial"/>
              </a:rPr>
              <a:t>Softwa</a:t>
            </a:r>
            <a:r>
              <a:rPr sz="1200" b="1" spc="-25" dirty="0" smtClean="0">
                <a:solidFill>
                  <a:srgbClr val="D71920"/>
                </a:solidFill>
                <a:latin typeface="Arial"/>
                <a:cs typeface="Arial"/>
              </a:rPr>
              <a:t>r</a:t>
            </a:r>
            <a:r>
              <a:rPr sz="1200" b="1" spc="20" dirty="0" smtClean="0">
                <a:solidFill>
                  <a:srgbClr val="D71920"/>
                </a:solidFill>
                <a:latin typeface="Arial"/>
                <a:cs typeface="Arial"/>
              </a:rPr>
              <a:t>e </a:t>
            </a:r>
            <a:r>
              <a:rPr sz="1200" b="1" spc="-10" dirty="0" smtClean="0">
                <a:solidFill>
                  <a:srgbClr val="D71920"/>
                </a:solidFill>
                <a:latin typeface="Arial"/>
                <a:cs typeface="Arial"/>
              </a:rPr>
              <a:t>overvie</a:t>
            </a:r>
            <a:r>
              <a:rPr lang="en-US" sz="1200" b="1" spc="-10" dirty="0" smtClean="0">
                <a:solidFill>
                  <a:srgbClr val="D71920"/>
                </a:solidFill>
                <a:latin typeface="Arial"/>
                <a:cs typeface="Arial"/>
              </a:rPr>
              <a:t>w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7400" y="1385278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7387" y="1344573"/>
            <a:ext cx="6012815" cy="4842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marR="12700" indent="0">
              <a:lnSpc>
                <a:spcPct val="101899"/>
              </a:lnSpc>
            </a:pPr>
            <a:r>
              <a:rPr lang="ko-KR" altLang="en-US" sz="900" spc="-10" dirty="0" smtClean="0">
                <a:solidFill>
                  <a:srgbClr val="231F20"/>
                </a:solidFill>
                <a:latin typeface="Arial"/>
                <a:cs typeface="Arial"/>
              </a:rPr>
              <a:t>장치에 더하여 테스트에 관한 모든 정보와 분석된 결과는 데이터 베이스에 저장된다</a:t>
            </a:r>
            <a:r>
              <a:rPr lang="en-US" altLang="ko-KR" sz="900" spc="-10" dirty="0" smtClean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lang="ko-KR" altLang="en-US" sz="900" spc="-10" dirty="0" smtClean="0">
                <a:solidFill>
                  <a:srgbClr val="231F20"/>
                </a:solidFill>
                <a:latin typeface="Arial"/>
                <a:cs typeface="Arial"/>
              </a:rPr>
              <a:t>그래서  테스트 파일들을 잃어버린다는 문제를 가질 필요 없이 시스템을 사용하여 데이터를 복원시킬 수 있다</a:t>
            </a:r>
            <a:r>
              <a:rPr lang="en-US" altLang="ko-KR" sz="900" spc="-10" dirty="0" smtClean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lang="ko-KR" altLang="en-US" sz="900" spc="-10" dirty="0" smtClean="0">
                <a:solidFill>
                  <a:srgbClr val="231F20"/>
                </a:solidFill>
                <a:latin typeface="Arial"/>
                <a:cs typeface="Arial"/>
              </a:rPr>
              <a:t>데이터는 쉽게 내보내고 가져오기를 할 수 있다</a:t>
            </a:r>
            <a:r>
              <a:rPr lang="en-US" altLang="ko-KR" sz="900" spc="-10" dirty="0" smtClean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lang="ko-KR" altLang="en-US" sz="900" spc="-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39952" y="1982165"/>
            <a:ext cx="4742180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ko-KR" altLang="en-US" sz="900" spc="-10" dirty="0" smtClean="0">
                <a:solidFill>
                  <a:srgbClr val="231F20"/>
                </a:solidFill>
                <a:latin typeface="Arial"/>
                <a:cs typeface="Arial"/>
              </a:rPr>
              <a:t>시스템 내부 회로가 올바르게 작동하는지 확인하는 자가진단 기능이 있다</a:t>
            </a:r>
            <a:r>
              <a:rPr lang="en-US" altLang="ko-KR" sz="900" spc="-1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0041" y="4778121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</a:t>
            </a:r>
            <a:endParaRPr sz="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6800" y="4832058"/>
            <a:ext cx="2895600" cy="1354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buFont typeface="Arial" charset="0"/>
              <a:buChar char="•"/>
            </a:pPr>
            <a:r>
              <a:rPr sz="900" spc="-140" dirty="0" smtClean="0">
                <a:latin typeface="Arial"/>
                <a:cs typeface="Arial"/>
              </a:rPr>
              <a:t>T</a:t>
            </a:r>
            <a:r>
              <a:rPr sz="900" spc="0" dirty="0" smtClean="0">
                <a:latin typeface="Arial"/>
                <a:cs typeface="Arial"/>
              </a:rPr>
              <a:t>est Information</a:t>
            </a:r>
            <a:endParaRPr lang="en-US" sz="900" spc="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 charset="0"/>
              <a:buChar char="•"/>
            </a:pPr>
            <a:r>
              <a:rPr lang="en-US" sz="900" dirty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Plots </a:t>
            </a:r>
            <a:r>
              <a:rPr sz="900" spc="10" dirty="0" smtClean="0">
                <a:latin typeface="Arial"/>
                <a:cs typeface="Arial"/>
              </a:rPr>
              <a:t>for </a:t>
            </a:r>
            <a:r>
              <a:rPr sz="900" spc="-5" dirty="0" smtClean="0">
                <a:latin typeface="Arial"/>
                <a:cs typeface="Arial"/>
              </a:rPr>
              <a:t>each channel</a:t>
            </a:r>
            <a:endParaRPr sz="900" dirty="0" smtClean="0">
              <a:latin typeface="Arial"/>
              <a:cs typeface="Arial"/>
            </a:endParaRPr>
          </a:p>
          <a:p>
            <a:pPr marL="12700" marR="31115">
              <a:lnSpc>
                <a:spcPct val="129600"/>
              </a:lnSpc>
              <a:buFont typeface="Arial" charset="0"/>
              <a:buChar char="•"/>
            </a:pPr>
            <a:r>
              <a:rPr sz="900" spc="-125" dirty="0" smtClean="0">
                <a:latin typeface="Arial"/>
                <a:cs typeface="Arial"/>
              </a:rPr>
              <a:t>T</a:t>
            </a:r>
            <a:r>
              <a:rPr sz="900" spc="-20" dirty="0" smtClean="0">
                <a:latin typeface="Arial"/>
                <a:cs typeface="Arial"/>
              </a:rPr>
              <a:t>r</a:t>
            </a:r>
            <a:r>
              <a:rPr sz="900" spc="5" dirty="0" smtClean="0">
                <a:latin typeface="Arial"/>
                <a:cs typeface="Arial"/>
              </a:rPr>
              <a:t>end </a:t>
            </a:r>
            <a:r>
              <a:rPr sz="900" spc="15" dirty="0" smtClean="0">
                <a:latin typeface="Arial"/>
                <a:cs typeface="Arial"/>
              </a:rPr>
              <a:t>plot of </a:t>
            </a:r>
            <a:r>
              <a:rPr sz="900" spc="-5" dirty="0" smtClean="0">
                <a:latin typeface="Arial"/>
                <a:cs typeface="Arial"/>
              </a:rPr>
              <a:t>each channel versus exte</a:t>
            </a:r>
            <a:r>
              <a:rPr sz="900" spc="15" dirty="0" smtClean="0">
                <a:latin typeface="Arial"/>
                <a:cs typeface="Arial"/>
              </a:rPr>
              <a:t>r</a:t>
            </a:r>
            <a:r>
              <a:rPr sz="900" spc="-10" dirty="0" smtClean="0">
                <a:latin typeface="Arial"/>
                <a:cs typeface="Arial"/>
              </a:rPr>
              <a:t>nal </a:t>
            </a:r>
            <a:r>
              <a:rPr sz="900" spc="-5" dirty="0" smtClean="0">
                <a:latin typeface="Arial"/>
                <a:cs typeface="Arial"/>
              </a:rPr>
              <a:t>sensor </a:t>
            </a:r>
            <a:endParaRPr lang="en-US" sz="900" spc="-5" dirty="0" smtClean="0">
              <a:latin typeface="Arial"/>
              <a:cs typeface="Arial"/>
            </a:endParaRPr>
          </a:p>
          <a:p>
            <a:pPr marL="12700" marR="31115">
              <a:lnSpc>
                <a:spcPct val="129600"/>
              </a:lnSpc>
              <a:buFont typeface="Arial" charset="0"/>
              <a:buChar char="•"/>
            </a:pPr>
            <a:r>
              <a:rPr lang="en-US" sz="900" spc="-5" dirty="0" smtClean="0">
                <a:latin typeface="Arial"/>
                <a:cs typeface="Arial"/>
              </a:rPr>
              <a:t> </a:t>
            </a:r>
            <a:r>
              <a:rPr sz="900" spc="5" dirty="0" smtClean="0">
                <a:latin typeface="Arial"/>
                <a:cs typeface="Arial"/>
              </a:rPr>
              <a:t>Maximum, </a:t>
            </a:r>
            <a:r>
              <a:rPr sz="900" spc="-10" dirty="0" smtClean="0">
                <a:latin typeface="Arial"/>
                <a:cs typeface="Arial"/>
              </a:rPr>
              <a:t>average </a:t>
            </a:r>
            <a:r>
              <a:rPr sz="900" spc="5" dirty="0" smtClean="0">
                <a:latin typeface="Arial"/>
                <a:cs typeface="Arial"/>
              </a:rPr>
              <a:t>and pulse </a:t>
            </a:r>
            <a:r>
              <a:rPr sz="900" spc="10" dirty="0" smtClean="0">
                <a:latin typeface="Arial"/>
                <a:cs typeface="Arial"/>
              </a:rPr>
              <a:t>count </a:t>
            </a:r>
            <a:r>
              <a:rPr sz="900" spc="-5" dirty="0" smtClean="0">
                <a:latin typeface="Arial"/>
                <a:cs typeface="Arial"/>
              </a:rPr>
              <a:t>phase </a:t>
            </a:r>
            <a:r>
              <a:rPr sz="900" spc="-20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esolved</a:t>
            </a:r>
            <a:endParaRPr sz="9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10" dirty="0" smtClean="0">
                <a:latin typeface="Arial"/>
                <a:cs typeface="Arial"/>
              </a:rPr>
              <a:t>distributions </a:t>
            </a:r>
            <a:r>
              <a:rPr sz="900" spc="15" dirty="0" smtClean="0">
                <a:latin typeface="Arial"/>
                <a:cs typeface="Arial"/>
              </a:rPr>
              <a:t>of </a:t>
            </a:r>
            <a:r>
              <a:rPr sz="900" spc="-5" dirty="0" smtClean="0">
                <a:latin typeface="Arial"/>
                <a:cs typeface="Arial"/>
              </a:rPr>
              <a:t>each channel versus exte</a:t>
            </a:r>
            <a:r>
              <a:rPr sz="900" spc="15" dirty="0" smtClean="0">
                <a:latin typeface="Arial"/>
                <a:cs typeface="Arial"/>
              </a:rPr>
              <a:t>r</a:t>
            </a:r>
            <a:r>
              <a:rPr sz="900" spc="-10" dirty="0" smtClean="0">
                <a:latin typeface="Arial"/>
                <a:cs typeface="Arial"/>
              </a:rPr>
              <a:t>nal </a:t>
            </a:r>
            <a:r>
              <a:rPr sz="900" spc="-5" dirty="0" smtClean="0">
                <a:latin typeface="Arial"/>
                <a:cs typeface="Arial"/>
              </a:rPr>
              <a:t>sensor</a:t>
            </a:r>
            <a:endParaRPr lang="en-US" sz="900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buFont typeface="Arial" charset="0"/>
              <a:buChar char="•"/>
            </a:pPr>
            <a:r>
              <a:rPr sz="900" spc="-15" dirty="0" smtClean="0">
                <a:latin typeface="Arial"/>
                <a:cs typeface="Arial"/>
              </a:rPr>
              <a:t>3D </a:t>
            </a:r>
            <a:r>
              <a:rPr sz="900" spc="15" dirty="0" smtClean="0">
                <a:latin typeface="Arial"/>
                <a:cs typeface="Arial"/>
              </a:rPr>
              <a:t>plot of </a:t>
            </a:r>
            <a:r>
              <a:rPr sz="900" spc="-5" dirty="0" smtClean="0">
                <a:latin typeface="Arial"/>
                <a:cs typeface="Arial"/>
              </a:rPr>
              <a:t>phase, </a:t>
            </a:r>
            <a:r>
              <a:rPr sz="900" spc="0" dirty="0" smtClean="0">
                <a:latin typeface="Arial"/>
                <a:cs typeface="Arial"/>
              </a:rPr>
              <a:t>magnitude </a:t>
            </a:r>
            <a:r>
              <a:rPr sz="900" spc="5" dirty="0" smtClean="0">
                <a:latin typeface="Arial"/>
                <a:cs typeface="Arial"/>
              </a:rPr>
              <a:t>and acquisition Index </a:t>
            </a:r>
            <a:endParaRPr lang="en-US" sz="900" spc="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buFont typeface="Arial" charset="0"/>
              <a:buChar char="•"/>
            </a:pPr>
            <a:r>
              <a:rPr sz="900" spc="0" dirty="0" smtClean="0">
                <a:latin typeface="Arial"/>
                <a:cs typeface="Arial"/>
              </a:rPr>
              <a:t>Plots </a:t>
            </a:r>
            <a:r>
              <a:rPr sz="900" spc="10" dirty="0" smtClean="0">
                <a:latin typeface="Arial"/>
                <a:cs typeface="Arial"/>
              </a:rPr>
              <a:t>for </a:t>
            </a:r>
            <a:r>
              <a:rPr sz="900" spc="-5" dirty="0" smtClean="0">
                <a:latin typeface="Arial"/>
                <a:cs typeface="Arial"/>
              </a:rPr>
              <a:t>each </a:t>
            </a:r>
            <a:r>
              <a:rPr sz="900" spc="0" dirty="0" smtClean="0">
                <a:latin typeface="Arial"/>
                <a:cs typeface="Arial"/>
              </a:rPr>
              <a:t>category </a:t>
            </a:r>
            <a:r>
              <a:rPr sz="900" spc="15" dirty="0" smtClean="0">
                <a:latin typeface="Arial"/>
                <a:cs typeface="Arial"/>
              </a:rPr>
              <a:t>of </a:t>
            </a:r>
            <a:r>
              <a:rPr sz="900" spc="-5" dirty="0" smtClean="0">
                <a:latin typeface="Arial"/>
                <a:cs typeface="Arial"/>
              </a:rPr>
              <a:t>each chann</a:t>
            </a:r>
            <a:r>
              <a:rPr lang="en-US" sz="900" spc="-5" dirty="0" smtClean="0">
                <a:latin typeface="Arial"/>
                <a:cs typeface="Arial"/>
              </a:rPr>
              <a:t>el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buFont typeface="Arial" charset="0"/>
              <a:buChar char="•"/>
            </a:pPr>
            <a:r>
              <a:rPr lang="en-US" sz="900" spc="-5" dirty="0">
                <a:latin typeface="Arial"/>
                <a:cs typeface="Arial"/>
              </a:rPr>
              <a:t> </a:t>
            </a:r>
            <a:r>
              <a:rPr lang="en-US" sz="900" spc="-5" dirty="0" smtClean="0">
                <a:latin typeface="Arial"/>
                <a:cs typeface="Arial"/>
              </a:rPr>
              <a:t>Trend plot 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40041" y="4955921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</a:t>
            </a:r>
            <a:endParaRPr sz="3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40028" y="5133721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</a:t>
            </a:r>
            <a:endParaRPr sz="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40028" y="5311508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</a:t>
            </a:r>
            <a:endParaRPr sz="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0028" y="5629008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</a:t>
            </a:r>
            <a:endParaRPr sz="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40015" y="5806808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</a:t>
            </a:r>
            <a:endParaRPr sz="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40015" y="6114135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</a:t>
            </a:r>
            <a:endParaRPr sz="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64114" y="4778121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</a:t>
            </a:r>
            <a:endParaRPr sz="3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86200" y="4878070"/>
            <a:ext cx="2819400" cy="1141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2705">
              <a:lnSpc>
                <a:spcPct val="101899"/>
              </a:lnSpc>
              <a:buFont typeface="Arial" charset="0"/>
              <a:buChar char="•"/>
            </a:pPr>
            <a:r>
              <a:rPr lang="en-US" sz="900" spc="5" dirty="0" smtClean="0">
                <a:latin typeface="Arial"/>
                <a:cs typeface="Arial"/>
              </a:rPr>
              <a:t> </a:t>
            </a:r>
            <a:r>
              <a:rPr sz="900" spc="5" dirty="0" smtClean="0">
                <a:latin typeface="Arial"/>
                <a:cs typeface="Arial"/>
              </a:rPr>
              <a:t>Maximum, </a:t>
            </a:r>
            <a:r>
              <a:rPr sz="900" spc="-10" dirty="0" smtClean="0">
                <a:latin typeface="Arial"/>
                <a:cs typeface="Arial"/>
              </a:rPr>
              <a:t>average </a:t>
            </a:r>
            <a:r>
              <a:rPr sz="900" spc="5" dirty="0" smtClean="0">
                <a:latin typeface="Arial"/>
                <a:cs typeface="Arial"/>
              </a:rPr>
              <a:t>and pulse </a:t>
            </a:r>
            <a:r>
              <a:rPr sz="900" spc="10" dirty="0" smtClean="0">
                <a:latin typeface="Arial"/>
                <a:cs typeface="Arial"/>
              </a:rPr>
              <a:t>count </a:t>
            </a:r>
            <a:r>
              <a:rPr sz="900" spc="-5" dirty="0" smtClean="0">
                <a:latin typeface="Arial"/>
                <a:cs typeface="Arial"/>
              </a:rPr>
              <a:t>phase </a:t>
            </a:r>
            <a:r>
              <a:rPr sz="900" spc="-20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esolved </a:t>
            </a:r>
            <a:r>
              <a:rPr sz="900" spc="10" dirty="0" smtClean="0">
                <a:latin typeface="Arial"/>
                <a:cs typeface="Arial"/>
              </a:rPr>
              <a:t>distributions </a:t>
            </a:r>
            <a:r>
              <a:rPr sz="900" spc="15" dirty="0" smtClean="0">
                <a:latin typeface="Arial"/>
                <a:cs typeface="Arial"/>
              </a:rPr>
              <a:t>of </a:t>
            </a:r>
            <a:r>
              <a:rPr sz="900" spc="-5" dirty="0" smtClean="0">
                <a:latin typeface="Arial"/>
                <a:cs typeface="Arial"/>
              </a:rPr>
              <a:t>each channel versus exte</a:t>
            </a:r>
            <a:r>
              <a:rPr sz="900" spc="15" dirty="0" smtClean="0">
                <a:latin typeface="Arial"/>
                <a:cs typeface="Arial"/>
              </a:rPr>
              <a:t>r</a:t>
            </a:r>
            <a:r>
              <a:rPr sz="900" spc="-10" dirty="0" smtClean="0">
                <a:latin typeface="Arial"/>
                <a:cs typeface="Arial"/>
              </a:rPr>
              <a:t>nal </a:t>
            </a:r>
            <a:r>
              <a:rPr sz="900" spc="-5" dirty="0" smtClean="0">
                <a:latin typeface="Arial"/>
                <a:cs typeface="Arial"/>
              </a:rPr>
              <a:t>sensor</a:t>
            </a:r>
            <a:endParaRPr lang="en-US" sz="900" spc="-5" dirty="0" smtClean="0">
              <a:latin typeface="Arial"/>
              <a:cs typeface="Arial"/>
            </a:endParaRPr>
          </a:p>
          <a:p>
            <a:pPr marL="12700" marR="52705">
              <a:lnSpc>
                <a:spcPct val="101899"/>
              </a:lnSpc>
              <a:buFont typeface="Arial" charset="0"/>
              <a:buChar char="•"/>
            </a:pPr>
            <a:r>
              <a:rPr lang="en-US" sz="900" spc="-5" dirty="0">
                <a:latin typeface="Arial"/>
                <a:cs typeface="Arial"/>
              </a:rPr>
              <a:t> </a:t>
            </a:r>
            <a:r>
              <a:rPr lang="en-US" sz="900" spc="-10" dirty="0" smtClean="0">
                <a:latin typeface="Arial"/>
                <a:cs typeface="Arial"/>
              </a:rPr>
              <a:t> </a:t>
            </a:r>
            <a:r>
              <a:rPr sz="900" spc="-10" dirty="0" smtClean="0">
                <a:latin typeface="Arial"/>
                <a:cs typeface="Arial"/>
              </a:rPr>
              <a:t>Pulse </a:t>
            </a:r>
            <a:r>
              <a:rPr sz="900" spc="-5" dirty="0" smtClean="0">
                <a:latin typeface="Arial"/>
                <a:cs typeface="Arial"/>
              </a:rPr>
              <a:t>shape </a:t>
            </a:r>
            <a:r>
              <a:rPr sz="900" spc="15" dirty="0" smtClean="0">
                <a:latin typeface="Arial"/>
                <a:cs typeface="Arial"/>
              </a:rPr>
              <a:t>of </a:t>
            </a:r>
            <a:r>
              <a:rPr sz="900" spc="0" dirty="0" smtClean="0">
                <a:latin typeface="Arial"/>
                <a:cs typeface="Arial"/>
              </a:rPr>
              <a:t>category </a:t>
            </a:r>
            <a:r>
              <a:rPr sz="900" spc="5" dirty="0" smtClean="0">
                <a:latin typeface="Arial"/>
                <a:cs typeface="Arial"/>
              </a:rPr>
              <a:t>and simultaneous pulses </a:t>
            </a:r>
            <a:r>
              <a:rPr lang="en-US" sz="900" spc="5" dirty="0" smtClean="0">
                <a:latin typeface="Arial"/>
                <a:cs typeface="Arial"/>
              </a:rPr>
              <a:t>  </a:t>
            </a:r>
            <a:r>
              <a:rPr sz="900" spc="5" dirty="0" smtClean="0">
                <a:latin typeface="Arial"/>
                <a:cs typeface="Arial"/>
              </a:rPr>
              <a:t>on</a:t>
            </a:r>
            <a:r>
              <a:rPr sz="900" spc="0" dirty="0" smtClean="0">
                <a:latin typeface="Arial"/>
                <a:cs typeface="Arial"/>
              </a:rPr>
              <a:t> other </a:t>
            </a:r>
            <a:r>
              <a:rPr sz="900" spc="-5" dirty="0" smtClean="0">
                <a:latin typeface="Arial"/>
                <a:cs typeface="Arial"/>
              </a:rPr>
              <a:t>channels</a:t>
            </a:r>
            <a:endParaRPr lang="en-US" sz="900" spc="-5" dirty="0" smtClean="0">
              <a:latin typeface="Arial"/>
              <a:cs typeface="Arial"/>
            </a:endParaRPr>
          </a:p>
          <a:p>
            <a:pPr marL="12700" marR="52705">
              <a:lnSpc>
                <a:spcPct val="101899"/>
              </a:lnSpc>
              <a:buFont typeface="Arial" charset="0"/>
              <a:buChar char="•"/>
            </a:pPr>
            <a:r>
              <a:rPr lang="en-US" sz="900" spc="-5" dirty="0">
                <a:latin typeface="Arial"/>
                <a:cs typeface="Arial"/>
              </a:rPr>
              <a:t> </a:t>
            </a:r>
            <a:r>
              <a:rPr sz="900" dirty="0" smtClean="0">
                <a:latin typeface="Arial"/>
                <a:cs typeface="Arial"/>
              </a:rPr>
              <a:t>Localization pulse</a:t>
            </a:r>
            <a:endParaRPr lang="en-US" sz="900" dirty="0" smtClean="0">
              <a:latin typeface="Arial"/>
              <a:cs typeface="Arial"/>
            </a:endParaRPr>
          </a:p>
          <a:p>
            <a:pPr marL="12700" marR="52705">
              <a:lnSpc>
                <a:spcPct val="101899"/>
              </a:lnSpc>
              <a:buFont typeface="Arial" charset="0"/>
              <a:buChar char="•"/>
            </a:pPr>
            <a:r>
              <a:rPr lang="en-US" sz="900" dirty="0">
                <a:latin typeface="Arial"/>
                <a:cs typeface="Arial"/>
              </a:rPr>
              <a:t> </a:t>
            </a:r>
            <a:r>
              <a:rPr sz="900" spc="-20" dirty="0" smtClean="0">
                <a:latin typeface="Arial"/>
                <a:cs typeface="Arial"/>
              </a:rPr>
              <a:t>PD </a:t>
            </a:r>
            <a:r>
              <a:rPr sz="900" spc="0" dirty="0" smtClean="0">
                <a:latin typeface="Arial"/>
                <a:cs typeface="Arial"/>
              </a:rPr>
              <a:t>localization </a:t>
            </a:r>
            <a:r>
              <a:rPr sz="900" spc="5" dirty="0" smtClean="0">
                <a:latin typeface="Arial"/>
                <a:cs typeface="Arial"/>
              </a:rPr>
              <a:t>mapping</a:t>
            </a:r>
            <a:endParaRPr lang="en-US" sz="900" spc="5" dirty="0" smtClean="0">
              <a:latin typeface="Arial"/>
              <a:cs typeface="Arial"/>
            </a:endParaRPr>
          </a:p>
          <a:p>
            <a:pPr marL="12700" marR="52705">
              <a:lnSpc>
                <a:spcPct val="101899"/>
              </a:lnSpc>
              <a:buFont typeface="Arial" charset="0"/>
              <a:buChar char="•"/>
            </a:pPr>
            <a:r>
              <a:rPr lang="en-US" sz="900" spc="5" dirty="0">
                <a:latin typeface="Arial"/>
                <a:cs typeface="Arial"/>
              </a:rPr>
              <a:t> </a:t>
            </a:r>
            <a:r>
              <a:rPr sz="900" spc="-15" dirty="0" smtClean="0">
                <a:latin typeface="Arial"/>
                <a:cs typeface="Arial"/>
              </a:rPr>
              <a:t>3D </a:t>
            </a:r>
            <a:r>
              <a:rPr sz="900" spc="15" dirty="0" smtClean="0">
                <a:latin typeface="Arial"/>
                <a:cs typeface="Arial"/>
              </a:rPr>
              <a:t>plot of </a:t>
            </a:r>
            <a:r>
              <a:rPr sz="900" spc="-5" dirty="0" smtClean="0">
                <a:latin typeface="Arial"/>
                <a:cs typeface="Arial"/>
              </a:rPr>
              <a:t>phase, </a:t>
            </a:r>
            <a:r>
              <a:rPr sz="900" spc="0" dirty="0" smtClean="0">
                <a:latin typeface="Arial"/>
                <a:cs typeface="Arial"/>
              </a:rPr>
              <a:t>magnitude </a:t>
            </a:r>
            <a:r>
              <a:rPr sz="900" spc="5" dirty="0" smtClean="0">
                <a:latin typeface="Arial"/>
                <a:cs typeface="Arial"/>
              </a:rPr>
              <a:t>and acquisition </a:t>
            </a:r>
            <a:r>
              <a:rPr sz="900" spc="0" dirty="0" smtClean="0">
                <a:latin typeface="Arial"/>
                <a:cs typeface="Arial"/>
              </a:rPr>
              <a:t>index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64127" y="5095621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</a:t>
            </a:r>
            <a:endParaRPr sz="3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064127" y="5413108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</a:t>
            </a:r>
            <a:endParaRPr sz="3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64139" y="5590908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</a:t>
            </a:r>
            <a:endParaRPr sz="3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64139" y="5768708"/>
            <a:ext cx="63500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dirty="0" smtClean="0">
                <a:solidFill>
                  <a:srgbClr val="D71920"/>
                </a:solidFill>
                <a:latin typeface="Arial"/>
                <a:cs typeface="Arial"/>
              </a:rPr>
              <a:t></a:t>
            </a:r>
            <a:endParaRPr sz="300"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9752" y="1752600"/>
            <a:ext cx="91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en-US" altLang="ko-KR" sz="1050" b="1" spc="-10" dirty="0" smtClean="0">
                <a:solidFill>
                  <a:srgbClr val="D71920"/>
                </a:solidFill>
                <a:latin typeface="Arial"/>
                <a:cs typeface="Arial"/>
              </a:rPr>
              <a:t>Self </a:t>
            </a:r>
            <a:r>
              <a:rPr lang="en-US" altLang="ko-KR" sz="1050" b="1" spc="-5" dirty="0" smtClean="0">
                <a:solidFill>
                  <a:srgbClr val="D71920"/>
                </a:solidFill>
                <a:latin typeface="Arial"/>
                <a:cs typeface="Arial"/>
              </a:rPr>
              <a:t>testing</a:t>
            </a:r>
            <a:endParaRPr lang="en-US" altLang="ko-KR" sz="1050" dirty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9752" y="1117684"/>
            <a:ext cx="1295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en-US" altLang="ko-KR" sz="1050" b="1" spc="-10" dirty="0" smtClean="0">
                <a:solidFill>
                  <a:srgbClr val="D71920"/>
                </a:solidFill>
                <a:latin typeface="Arial"/>
                <a:cs typeface="Arial"/>
              </a:rPr>
              <a:t>Data storage</a:t>
            </a:r>
            <a:endParaRPr lang="en-US" altLang="ko-KR" sz="1050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9752" y="2613660"/>
            <a:ext cx="35074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solidFill>
                  <a:srgbClr val="D71920"/>
                </a:solidFill>
                <a:latin typeface="Arial"/>
                <a:cs typeface="Arial"/>
              </a:rPr>
              <a:t>Retu</a:t>
            </a:r>
            <a:r>
              <a:rPr lang="en-US" altLang="ko-KR" sz="1050" b="1" spc="15" dirty="0" smtClean="0">
                <a:solidFill>
                  <a:srgbClr val="D71920"/>
                </a:solidFill>
                <a:latin typeface="Arial"/>
                <a:cs typeface="Arial"/>
              </a:rPr>
              <a:t>r</a:t>
            </a:r>
            <a:r>
              <a:rPr lang="en-US" altLang="ko-KR" sz="1050" b="1" spc="-20" dirty="0" smtClean="0">
                <a:solidFill>
                  <a:srgbClr val="D71920"/>
                </a:solidFill>
                <a:latin typeface="Arial"/>
                <a:cs typeface="Arial"/>
              </a:rPr>
              <a:t>n </a:t>
            </a:r>
            <a:r>
              <a:rPr lang="en-US" altLang="ko-KR" sz="1050" b="1" spc="0" dirty="0" smtClean="0">
                <a:solidFill>
                  <a:srgbClr val="D71920"/>
                </a:solidFill>
                <a:latin typeface="Arial"/>
                <a:cs typeface="Arial"/>
              </a:rPr>
              <a:t>time measu</a:t>
            </a:r>
            <a:r>
              <a:rPr lang="en-US" altLang="ko-KR" sz="1050" b="1" spc="-20" dirty="0" smtClean="0">
                <a:solidFill>
                  <a:srgbClr val="D71920"/>
                </a:solidFill>
                <a:latin typeface="Arial"/>
                <a:cs typeface="Arial"/>
              </a:rPr>
              <a:t>r</a:t>
            </a:r>
            <a:r>
              <a:rPr lang="en-US" altLang="ko-KR" sz="1050" b="1" spc="5" dirty="0" smtClean="0">
                <a:solidFill>
                  <a:srgbClr val="D71920"/>
                </a:solidFill>
                <a:latin typeface="Arial"/>
                <a:cs typeface="Arial"/>
              </a:rPr>
              <a:t>ement</a:t>
            </a:r>
            <a:endParaRPr lang="ko-KR" altLang="en-US" sz="1050" dirty="0"/>
          </a:p>
        </p:txBody>
      </p:sp>
      <p:sp>
        <p:nvSpPr>
          <p:cNvPr id="51" name="TextBox 50"/>
          <p:cNvSpPr txBox="1"/>
          <p:nvPr/>
        </p:nvSpPr>
        <p:spPr>
          <a:xfrm>
            <a:off x="759752" y="3147060"/>
            <a:ext cx="35074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en-US" altLang="ko-KR" sz="1050" b="1" spc="-10" dirty="0" err="1" smtClean="0">
                <a:solidFill>
                  <a:srgbClr val="D71920"/>
                </a:solidFill>
                <a:latin typeface="Arial"/>
                <a:cs typeface="Arial"/>
              </a:rPr>
              <a:t>Denoising</a:t>
            </a:r>
            <a:endParaRPr lang="en-US" altLang="ko-KR" sz="1050" dirty="0"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9752" y="3680460"/>
            <a:ext cx="24399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en-US" altLang="ko-KR" sz="1050" b="1" spc="-5" dirty="0" smtClean="0">
                <a:solidFill>
                  <a:srgbClr val="D71920"/>
                </a:solidFill>
                <a:latin typeface="Arial"/>
                <a:cs typeface="Arial"/>
              </a:rPr>
              <a:t>Expert </a:t>
            </a:r>
            <a:r>
              <a:rPr lang="en-US" altLang="ko-KR" sz="1050" b="1" spc="-20" dirty="0" smtClean="0">
                <a:solidFill>
                  <a:srgbClr val="D71920"/>
                </a:solidFill>
                <a:latin typeface="Arial"/>
                <a:cs typeface="Arial"/>
              </a:rPr>
              <a:t>Analysis</a:t>
            </a:r>
            <a:endParaRPr lang="en-US" altLang="ko-KR" sz="1050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9752" y="4343400"/>
            <a:ext cx="24399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en-US" altLang="ko-KR" sz="1050" b="1" spc="-5" dirty="0" smtClean="0">
                <a:solidFill>
                  <a:srgbClr val="D71920"/>
                </a:solidFill>
                <a:latin typeface="Arial"/>
                <a:cs typeface="Arial"/>
              </a:rPr>
              <a:t>Reporting</a:t>
            </a:r>
            <a:endParaRPr lang="en-US" altLang="ko-KR" sz="1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329" y="5558002"/>
            <a:ext cx="6273745" cy="1242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5307" y="3308047"/>
            <a:ext cx="6301788" cy="1749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5482" y="1191044"/>
            <a:ext cx="6301435" cy="1744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100" y="5608779"/>
            <a:ext cx="3028937" cy="1140701"/>
          </a:xfrm>
          <a:custGeom>
            <a:avLst/>
            <a:gdLst/>
            <a:ahLst/>
            <a:cxnLst/>
            <a:rect l="l" t="t" r="r" b="b"/>
            <a:pathLst>
              <a:path w="3028937" h="1140701">
                <a:moveTo>
                  <a:pt x="0" y="1140701"/>
                </a:moveTo>
                <a:lnTo>
                  <a:pt x="3028937" y="1140701"/>
                </a:lnTo>
                <a:lnTo>
                  <a:pt x="3028937" y="0"/>
                </a:lnTo>
                <a:lnTo>
                  <a:pt x="0" y="0"/>
                </a:lnTo>
                <a:lnTo>
                  <a:pt x="0" y="11407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00" y="5608779"/>
            <a:ext cx="3028937" cy="1140701"/>
          </a:xfrm>
          <a:custGeom>
            <a:avLst/>
            <a:gdLst/>
            <a:ahLst/>
            <a:cxnLst/>
            <a:rect l="l" t="t" r="r" b="b"/>
            <a:pathLst>
              <a:path w="3028937" h="1140701">
                <a:moveTo>
                  <a:pt x="0" y="1140701"/>
                </a:moveTo>
                <a:lnTo>
                  <a:pt x="3028937" y="1140701"/>
                </a:lnTo>
                <a:lnTo>
                  <a:pt x="3028937" y="0"/>
                </a:lnTo>
                <a:lnTo>
                  <a:pt x="0" y="0"/>
                </a:lnTo>
                <a:lnTo>
                  <a:pt x="0" y="1140701"/>
                </a:lnTo>
                <a:close/>
              </a:path>
            </a:pathLst>
          </a:custGeom>
          <a:ln w="9525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3332" y="5608774"/>
            <a:ext cx="3028962" cy="1140701"/>
          </a:xfrm>
          <a:custGeom>
            <a:avLst/>
            <a:gdLst/>
            <a:ahLst/>
            <a:cxnLst/>
            <a:rect l="l" t="t" r="r" b="b"/>
            <a:pathLst>
              <a:path w="3028962" h="1140701">
                <a:moveTo>
                  <a:pt x="0" y="0"/>
                </a:moveTo>
                <a:lnTo>
                  <a:pt x="3028962" y="0"/>
                </a:lnTo>
                <a:lnTo>
                  <a:pt x="3028962" y="1140701"/>
                </a:lnTo>
                <a:lnTo>
                  <a:pt x="0" y="11407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3332" y="5608774"/>
            <a:ext cx="3028962" cy="1140701"/>
          </a:xfrm>
          <a:custGeom>
            <a:avLst/>
            <a:gdLst/>
            <a:ahLst/>
            <a:cxnLst/>
            <a:rect l="l" t="t" r="r" b="b"/>
            <a:pathLst>
              <a:path w="3028962" h="1140701">
                <a:moveTo>
                  <a:pt x="0" y="0"/>
                </a:moveTo>
                <a:lnTo>
                  <a:pt x="3028962" y="0"/>
                </a:lnTo>
                <a:lnTo>
                  <a:pt x="3028962" y="1140701"/>
                </a:lnTo>
                <a:lnTo>
                  <a:pt x="0" y="114070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79576" y="289037"/>
            <a:ext cx="219285" cy="219668"/>
          </a:xfrm>
          <a:custGeom>
            <a:avLst/>
            <a:gdLst/>
            <a:ahLst/>
            <a:cxnLst/>
            <a:rect l="l" t="t" r="r" b="b"/>
            <a:pathLst>
              <a:path w="219285" h="219668">
                <a:moveTo>
                  <a:pt x="99088" y="0"/>
                </a:moveTo>
                <a:lnTo>
                  <a:pt x="60083" y="11616"/>
                </a:lnTo>
                <a:lnTo>
                  <a:pt x="28559" y="36719"/>
                </a:lnTo>
                <a:lnTo>
                  <a:pt x="7528" y="72982"/>
                </a:lnTo>
                <a:lnTo>
                  <a:pt x="0" y="118076"/>
                </a:lnTo>
                <a:lnTo>
                  <a:pt x="1978" y="132002"/>
                </a:lnTo>
                <a:lnTo>
                  <a:pt x="17821" y="169672"/>
                </a:lnTo>
                <a:lnTo>
                  <a:pt x="46461" y="198756"/>
                </a:lnTo>
                <a:lnTo>
                  <a:pt x="85237" y="216131"/>
                </a:lnTo>
                <a:lnTo>
                  <a:pt x="115407" y="219668"/>
                </a:lnTo>
                <a:lnTo>
                  <a:pt x="128410" y="218237"/>
                </a:lnTo>
                <a:lnTo>
                  <a:pt x="140919" y="215333"/>
                </a:lnTo>
                <a:lnTo>
                  <a:pt x="152843" y="211046"/>
                </a:lnTo>
                <a:lnTo>
                  <a:pt x="164092" y="205470"/>
                </a:lnTo>
                <a:lnTo>
                  <a:pt x="97188" y="148485"/>
                </a:lnTo>
                <a:lnTo>
                  <a:pt x="212632" y="148485"/>
                </a:lnTo>
                <a:lnTo>
                  <a:pt x="215301" y="140116"/>
                </a:lnTo>
                <a:lnTo>
                  <a:pt x="217728" y="127841"/>
                </a:lnTo>
                <a:lnTo>
                  <a:pt x="219082" y="113611"/>
                </a:lnTo>
                <a:lnTo>
                  <a:pt x="219285" y="97014"/>
                </a:lnTo>
                <a:lnTo>
                  <a:pt x="216855" y="83592"/>
                </a:lnTo>
                <a:lnTo>
                  <a:pt x="200060" y="47415"/>
                </a:lnTo>
                <a:lnTo>
                  <a:pt x="170619" y="19648"/>
                </a:lnTo>
                <a:lnTo>
                  <a:pt x="130609" y="3214"/>
                </a:lnTo>
                <a:lnTo>
                  <a:pt x="115282" y="760"/>
                </a:lnTo>
                <a:lnTo>
                  <a:pt x="99088" y="0"/>
                </a:lnTo>
                <a:close/>
              </a:path>
              <a:path w="219285" h="219668">
                <a:moveTo>
                  <a:pt x="212632" y="148485"/>
                </a:moveTo>
                <a:lnTo>
                  <a:pt x="186241" y="148485"/>
                </a:lnTo>
                <a:lnTo>
                  <a:pt x="207533" y="160460"/>
                </a:lnTo>
                <a:lnTo>
                  <a:pt x="211877" y="150851"/>
                </a:lnTo>
                <a:lnTo>
                  <a:pt x="212632" y="1484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06540" y="215798"/>
            <a:ext cx="182880" cy="365759"/>
          </a:xfrm>
          <a:custGeom>
            <a:avLst/>
            <a:gdLst/>
            <a:ahLst/>
            <a:cxnLst/>
            <a:rect l="l" t="t" r="r" b="b"/>
            <a:pathLst>
              <a:path w="182880" h="365759">
                <a:moveTo>
                  <a:pt x="182880" y="0"/>
                </a:moveTo>
                <a:lnTo>
                  <a:pt x="0" y="0"/>
                </a:lnTo>
                <a:lnTo>
                  <a:pt x="0" y="365760"/>
                </a:lnTo>
                <a:lnTo>
                  <a:pt x="182880" y="365760"/>
                </a:lnTo>
                <a:lnTo>
                  <a:pt x="182880" y="359156"/>
                </a:lnTo>
                <a:lnTo>
                  <a:pt x="168458" y="358568"/>
                </a:lnTo>
                <a:lnTo>
                  <a:pt x="154351" y="356832"/>
                </a:lnTo>
                <a:lnTo>
                  <a:pt x="114382" y="345119"/>
                </a:lnTo>
                <a:lnTo>
                  <a:pt x="78907" y="324472"/>
                </a:lnTo>
                <a:lnTo>
                  <a:pt x="49172" y="295943"/>
                </a:lnTo>
                <a:lnTo>
                  <a:pt x="26422" y="260587"/>
                </a:lnTo>
                <a:lnTo>
                  <a:pt x="11902" y="219458"/>
                </a:lnTo>
                <a:lnTo>
                  <a:pt x="6858" y="173609"/>
                </a:lnTo>
                <a:lnTo>
                  <a:pt x="8216" y="159117"/>
                </a:lnTo>
                <a:lnTo>
                  <a:pt x="19020" y="117985"/>
                </a:lnTo>
                <a:lnTo>
                  <a:pt x="38896" y="81388"/>
                </a:lnTo>
                <a:lnTo>
                  <a:pt x="66532" y="50639"/>
                </a:lnTo>
                <a:lnTo>
                  <a:pt x="100616" y="27050"/>
                </a:lnTo>
                <a:lnTo>
                  <a:pt x="139836" y="11934"/>
                </a:lnTo>
                <a:lnTo>
                  <a:pt x="182880" y="6604"/>
                </a:lnTo>
                <a:lnTo>
                  <a:pt x="1828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89419" y="215798"/>
            <a:ext cx="182880" cy="365759"/>
          </a:xfrm>
          <a:custGeom>
            <a:avLst/>
            <a:gdLst/>
            <a:ahLst/>
            <a:cxnLst/>
            <a:rect l="l" t="t" r="r" b="b"/>
            <a:pathLst>
              <a:path w="182880" h="365759">
                <a:moveTo>
                  <a:pt x="182880" y="0"/>
                </a:moveTo>
                <a:lnTo>
                  <a:pt x="0" y="0"/>
                </a:lnTo>
                <a:lnTo>
                  <a:pt x="13771" y="7139"/>
                </a:lnTo>
                <a:lnTo>
                  <a:pt x="27927" y="8826"/>
                </a:lnTo>
                <a:lnTo>
                  <a:pt x="41723" y="11624"/>
                </a:lnTo>
                <a:lnTo>
                  <a:pt x="80483" y="26269"/>
                </a:lnTo>
                <a:lnTo>
                  <a:pt x="114331" y="49404"/>
                </a:lnTo>
                <a:lnTo>
                  <a:pt x="142015" y="79895"/>
                </a:lnTo>
                <a:lnTo>
                  <a:pt x="162284" y="116610"/>
                </a:lnTo>
                <a:lnTo>
                  <a:pt x="173885" y="158412"/>
                </a:lnTo>
                <a:lnTo>
                  <a:pt x="176186" y="188547"/>
                </a:lnTo>
                <a:lnTo>
                  <a:pt x="175360" y="201279"/>
                </a:lnTo>
                <a:lnTo>
                  <a:pt x="165358" y="250912"/>
                </a:lnTo>
                <a:lnTo>
                  <a:pt x="153871" y="287705"/>
                </a:lnTo>
                <a:lnTo>
                  <a:pt x="182880" y="312407"/>
                </a:lnTo>
                <a:lnTo>
                  <a:pt x="182880" y="0"/>
                </a:lnTo>
                <a:close/>
              </a:path>
              <a:path w="182880" h="365759">
                <a:moveTo>
                  <a:pt x="97751" y="329430"/>
                </a:moveTo>
                <a:lnTo>
                  <a:pt x="51914" y="351327"/>
                </a:lnTo>
                <a:lnTo>
                  <a:pt x="13420" y="358648"/>
                </a:lnTo>
                <a:lnTo>
                  <a:pt x="0" y="359156"/>
                </a:lnTo>
                <a:lnTo>
                  <a:pt x="0" y="365760"/>
                </a:lnTo>
                <a:lnTo>
                  <a:pt x="156476" y="365760"/>
                </a:lnTo>
                <a:lnTo>
                  <a:pt x="97751" y="32943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08016"/>
            <a:ext cx="6972300" cy="92087"/>
          </a:xfrm>
          <a:custGeom>
            <a:avLst/>
            <a:gdLst/>
            <a:ahLst/>
            <a:cxnLst/>
            <a:rect l="l" t="t" r="r" b="b"/>
            <a:pathLst>
              <a:path w="6972300" h="92087">
                <a:moveTo>
                  <a:pt x="0" y="92087"/>
                </a:moveTo>
                <a:lnTo>
                  <a:pt x="0" y="0"/>
                </a:lnTo>
                <a:lnTo>
                  <a:pt x="6972300" y="0"/>
                </a:lnTo>
                <a:lnTo>
                  <a:pt x="6972300" y="92087"/>
                </a:lnTo>
                <a:lnTo>
                  <a:pt x="0" y="92087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9143355"/>
            <a:ext cx="6972300" cy="92087"/>
          </a:xfrm>
          <a:custGeom>
            <a:avLst/>
            <a:gdLst/>
            <a:ahLst/>
            <a:cxnLst/>
            <a:rect l="l" t="t" r="r" b="b"/>
            <a:pathLst>
              <a:path w="6972300" h="92087">
                <a:moveTo>
                  <a:pt x="0" y="92087"/>
                </a:moveTo>
                <a:lnTo>
                  <a:pt x="0" y="0"/>
                </a:lnTo>
                <a:lnTo>
                  <a:pt x="6972300" y="0"/>
                </a:lnTo>
                <a:lnTo>
                  <a:pt x="6972300" y="92087"/>
                </a:lnTo>
                <a:lnTo>
                  <a:pt x="0" y="92087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7400" y="931862"/>
            <a:ext cx="1803400" cy="193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 smtClean="0">
                <a:solidFill>
                  <a:srgbClr val="D71920"/>
                </a:solidFill>
                <a:latin typeface="Arial"/>
                <a:cs typeface="Arial"/>
              </a:rPr>
              <a:t>Case </a:t>
            </a:r>
            <a:r>
              <a:rPr sz="1200" b="1" spc="-15" dirty="0" smtClean="0">
                <a:solidFill>
                  <a:srgbClr val="D71920"/>
                </a:solidFill>
                <a:latin typeface="Arial"/>
                <a:cs typeface="Arial"/>
              </a:rPr>
              <a:t>studies </a:t>
            </a:r>
            <a:r>
              <a:rPr sz="1200" b="1" spc="110" dirty="0" smtClean="0">
                <a:solidFill>
                  <a:srgbClr val="D71920"/>
                </a:solidFill>
                <a:latin typeface="Arial"/>
                <a:cs typeface="Arial"/>
              </a:rPr>
              <a:t>/ examples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56618" y="9474200"/>
            <a:ext cx="143573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30" dirty="0" smtClean="0">
                <a:solidFill>
                  <a:srgbClr val="D71920"/>
                </a:solidFill>
                <a:latin typeface="Arial"/>
                <a:cs typeface="Arial"/>
                <a:hlinkClick r:id="rId5"/>
              </a:rPr>
              <a:t>ww</a:t>
            </a:r>
            <a:r>
              <a:rPr sz="1000" b="1" spc="-25" dirty="0" smtClean="0">
                <a:solidFill>
                  <a:srgbClr val="D71920"/>
                </a:solidFill>
                <a:latin typeface="Arial"/>
                <a:cs typeface="Arial"/>
                <a:hlinkClick r:id="rId5"/>
              </a:rPr>
              <a:t>w</a:t>
            </a:r>
            <a:r>
              <a:rPr sz="1000" b="1" spc="-5" dirty="0" smtClean="0">
                <a:solidFill>
                  <a:srgbClr val="D71920"/>
                </a:solidFill>
                <a:latin typeface="Arial"/>
                <a:cs typeface="Arial"/>
                <a:hlinkClick r:id="rId5"/>
              </a:rPr>
              <a:t>.qualit</a:t>
            </a:r>
            <a:r>
              <a:rPr sz="1000" b="1" spc="-25" dirty="0" smtClean="0">
                <a:solidFill>
                  <a:srgbClr val="D71920"/>
                </a:solidFill>
                <a:latin typeface="Arial"/>
                <a:cs typeface="Arial"/>
                <a:hlinkClick r:id="rId5"/>
              </a:rPr>
              <a:t>r</a:t>
            </a:r>
            <a:r>
              <a:rPr sz="1000" b="1" spc="0" dirty="0" smtClean="0">
                <a:solidFill>
                  <a:srgbClr val="D71920"/>
                </a:solidFill>
                <a:latin typeface="Arial"/>
                <a:cs typeface="Arial"/>
                <a:hlinkClick r:id="rId5"/>
              </a:rPr>
              <a:t>olcorp.com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5968" y="7210729"/>
            <a:ext cx="1525581" cy="7929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100" y="7244863"/>
            <a:ext cx="1457325" cy="724700"/>
          </a:xfrm>
          <a:custGeom>
            <a:avLst/>
            <a:gdLst/>
            <a:ahLst/>
            <a:cxnLst/>
            <a:rect l="l" t="t" r="r" b="b"/>
            <a:pathLst>
              <a:path w="1457325" h="724700">
                <a:moveTo>
                  <a:pt x="0" y="0"/>
                </a:moveTo>
                <a:lnTo>
                  <a:pt x="1457325" y="0"/>
                </a:lnTo>
                <a:lnTo>
                  <a:pt x="1457325" y="724700"/>
                </a:lnTo>
                <a:lnTo>
                  <a:pt x="0" y="724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100" y="7244863"/>
            <a:ext cx="1457325" cy="724700"/>
          </a:xfrm>
          <a:custGeom>
            <a:avLst/>
            <a:gdLst/>
            <a:ahLst/>
            <a:cxnLst/>
            <a:rect l="l" t="t" r="r" b="b"/>
            <a:pathLst>
              <a:path w="1457325" h="724700">
                <a:moveTo>
                  <a:pt x="0" y="0"/>
                </a:moveTo>
                <a:lnTo>
                  <a:pt x="1457325" y="0"/>
                </a:lnTo>
                <a:lnTo>
                  <a:pt x="1457325" y="724700"/>
                </a:lnTo>
                <a:lnTo>
                  <a:pt x="0" y="7247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CBE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7587" y="7210729"/>
            <a:ext cx="1525574" cy="7929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71716" y="7244863"/>
            <a:ext cx="1457312" cy="724700"/>
          </a:xfrm>
          <a:custGeom>
            <a:avLst/>
            <a:gdLst/>
            <a:ahLst/>
            <a:cxnLst/>
            <a:rect l="l" t="t" r="r" b="b"/>
            <a:pathLst>
              <a:path w="1457312" h="724700">
                <a:moveTo>
                  <a:pt x="0" y="0"/>
                </a:moveTo>
                <a:lnTo>
                  <a:pt x="1457312" y="0"/>
                </a:lnTo>
                <a:lnTo>
                  <a:pt x="1457312" y="724700"/>
                </a:lnTo>
                <a:lnTo>
                  <a:pt x="0" y="724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71716" y="7244863"/>
            <a:ext cx="1457312" cy="724700"/>
          </a:xfrm>
          <a:custGeom>
            <a:avLst/>
            <a:gdLst/>
            <a:ahLst/>
            <a:cxnLst/>
            <a:rect l="l" t="t" r="r" b="b"/>
            <a:pathLst>
              <a:path w="1457312" h="724700">
                <a:moveTo>
                  <a:pt x="0" y="0"/>
                </a:moveTo>
                <a:lnTo>
                  <a:pt x="1457312" y="0"/>
                </a:lnTo>
                <a:lnTo>
                  <a:pt x="1457312" y="724700"/>
                </a:lnTo>
                <a:lnTo>
                  <a:pt x="0" y="7247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CBE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09200" y="7210729"/>
            <a:ext cx="1525573" cy="7929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43332" y="7244863"/>
            <a:ext cx="1457312" cy="724700"/>
          </a:xfrm>
          <a:custGeom>
            <a:avLst/>
            <a:gdLst/>
            <a:ahLst/>
            <a:cxnLst/>
            <a:rect l="l" t="t" r="r" b="b"/>
            <a:pathLst>
              <a:path w="1457312" h="724700">
                <a:moveTo>
                  <a:pt x="0" y="0"/>
                </a:moveTo>
                <a:lnTo>
                  <a:pt x="1457312" y="0"/>
                </a:lnTo>
                <a:lnTo>
                  <a:pt x="1457312" y="724700"/>
                </a:lnTo>
                <a:lnTo>
                  <a:pt x="0" y="724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43332" y="7244863"/>
            <a:ext cx="1457312" cy="724700"/>
          </a:xfrm>
          <a:custGeom>
            <a:avLst/>
            <a:gdLst/>
            <a:ahLst/>
            <a:cxnLst/>
            <a:rect l="l" t="t" r="r" b="b"/>
            <a:pathLst>
              <a:path w="1457312" h="724700">
                <a:moveTo>
                  <a:pt x="0" y="0"/>
                </a:moveTo>
                <a:lnTo>
                  <a:pt x="1457312" y="0"/>
                </a:lnTo>
                <a:lnTo>
                  <a:pt x="1457312" y="724700"/>
                </a:lnTo>
                <a:lnTo>
                  <a:pt x="0" y="7247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CBE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0815" y="7210729"/>
            <a:ext cx="1525609" cy="7929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14948" y="7244863"/>
            <a:ext cx="1457350" cy="724700"/>
          </a:xfrm>
          <a:custGeom>
            <a:avLst/>
            <a:gdLst/>
            <a:ahLst/>
            <a:cxnLst/>
            <a:rect l="l" t="t" r="r" b="b"/>
            <a:pathLst>
              <a:path w="1457350" h="724700">
                <a:moveTo>
                  <a:pt x="0" y="0"/>
                </a:moveTo>
                <a:lnTo>
                  <a:pt x="1457350" y="0"/>
                </a:lnTo>
                <a:lnTo>
                  <a:pt x="1457350" y="724700"/>
                </a:lnTo>
                <a:lnTo>
                  <a:pt x="0" y="724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14948" y="7244863"/>
            <a:ext cx="1457350" cy="724700"/>
          </a:xfrm>
          <a:custGeom>
            <a:avLst/>
            <a:gdLst/>
            <a:ahLst/>
            <a:cxnLst/>
            <a:rect l="l" t="t" r="r" b="b"/>
            <a:pathLst>
              <a:path w="1457350" h="724700">
                <a:moveTo>
                  <a:pt x="0" y="0"/>
                </a:moveTo>
                <a:lnTo>
                  <a:pt x="1457350" y="0"/>
                </a:lnTo>
                <a:lnTo>
                  <a:pt x="1457350" y="724700"/>
                </a:lnTo>
                <a:lnTo>
                  <a:pt x="0" y="7247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CBE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76477" y="8128330"/>
            <a:ext cx="112839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Extracted </a:t>
            </a:r>
            <a:r>
              <a:rPr sz="900" spc="-5" dirty="0" smtClean="0">
                <a:solidFill>
                  <a:srgbClr val="231F20"/>
                </a:solidFill>
                <a:latin typeface="Arial"/>
                <a:cs typeface="Arial"/>
              </a:rPr>
              <a:t>noise pulse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0100" y="8016361"/>
            <a:ext cx="75031" cy="90716"/>
          </a:xfrm>
          <a:custGeom>
            <a:avLst/>
            <a:gdLst/>
            <a:ahLst/>
            <a:cxnLst/>
            <a:rect l="l" t="t" r="r" b="b"/>
            <a:pathLst>
              <a:path w="75031" h="90716">
                <a:moveTo>
                  <a:pt x="37515" y="0"/>
                </a:moveTo>
                <a:lnTo>
                  <a:pt x="0" y="90716"/>
                </a:lnTo>
                <a:lnTo>
                  <a:pt x="75031" y="90716"/>
                </a:lnTo>
                <a:lnTo>
                  <a:pt x="3751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71716" y="8016361"/>
            <a:ext cx="75031" cy="90716"/>
          </a:xfrm>
          <a:custGeom>
            <a:avLst/>
            <a:gdLst/>
            <a:ahLst/>
            <a:cxnLst/>
            <a:rect l="l" t="t" r="r" b="b"/>
            <a:pathLst>
              <a:path w="75031" h="90716">
                <a:moveTo>
                  <a:pt x="37515" y="0"/>
                </a:moveTo>
                <a:lnTo>
                  <a:pt x="0" y="90716"/>
                </a:lnTo>
                <a:lnTo>
                  <a:pt x="75031" y="90716"/>
                </a:lnTo>
                <a:lnTo>
                  <a:pt x="3751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43332" y="8016361"/>
            <a:ext cx="75031" cy="90716"/>
          </a:xfrm>
          <a:custGeom>
            <a:avLst/>
            <a:gdLst/>
            <a:ahLst/>
            <a:cxnLst/>
            <a:rect l="l" t="t" r="r" b="b"/>
            <a:pathLst>
              <a:path w="75031" h="90716">
                <a:moveTo>
                  <a:pt x="37515" y="0"/>
                </a:moveTo>
                <a:lnTo>
                  <a:pt x="0" y="90716"/>
                </a:lnTo>
                <a:lnTo>
                  <a:pt x="75031" y="90716"/>
                </a:lnTo>
                <a:lnTo>
                  <a:pt x="3751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14948" y="8016361"/>
            <a:ext cx="75031" cy="90716"/>
          </a:xfrm>
          <a:custGeom>
            <a:avLst/>
            <a:gdLst/>
            <a:ahLst/>
            <a:cxnLst/>
            <a:rect l="l" t="t" r="r" b="b"/>
            <a:pathLst>
              <a:path w="75031" h="90716">
                <a:moveTo>
                  <a:pt x="37515" y="0"/>
                </a:moveTo>
                <a:lnTo>
                  <a:pt x="0" y="90716"/>
                </a:lnTo>
                <a:lnTo>
                  <a:pt x="75031" y="90716"/>
                </a:lnTo>
                <a:lnTo>
                  <a:pt x="3751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6104" y="7280871"/>
            <a:ext cx="1385312" cy="6526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07716" y="7280859"/>
            <a:ext cx="1385316" cy="6526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337180" y="8128330"/>
            <a:ext cx="112839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Extracted </a:t>
            </a:r>
            <a:r>
              <a:rPr sz="900" spc="-5" dirty="0" smtClean="0">
                <a:solidFill>
                  <a:srgbClr val="231F20"/>
                </a:solidFill>
                <a:latin typeface="Arial"/>
                <a:cs typeface="Arial"/>
              </a:rPr>
              <a:t>noise pulse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979331" y="7280871"/>
            <a:ext cx="1385313" cy="6526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50954" y="7280871"/>
            <a:ext cx="1385310" cy="6526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906799" y="8128330"/>
            <a:ext cx="101028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Extracted </a:t>
            </a: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PD pulse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76405" y="8128330"/>
            <a:ext cx="101028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Extracted </a:t>
            </a: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PD pulse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00100" y="1255661"/>
            <a:ext cx="3028932" cy="16154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43337" y="1255661"/>
            <a:ext cx="3028962" cy="1615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76477" y="3029584"/>
            <a:ext cx="81089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solidFill>
                  <a:srgbClr val="231F20"/>
                </a:solidFill>
                <a:latin typeface="Arial"/>
                <a:cs typeface="Arial"/>
              </a:rPr>
              <a:t>Expert </a:t>
            </a:r>
            <a:r>
              <a:rPr sz="900" spc="-10" dirty="0" smtClean="0">
                <a:solidFill>
                  <a:srgbClr val="231F20"/>
                </a:solidFill>
                <a:latin typeface="Arial"/>
                <a:cs typeface="Arial"/>
              </a:rPr>
              <a:t>Analysis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00100" y="2917887"/>
            <a:ext cx="75031" cy="90716"/>
          </a:xfrm>
          <a:custGeom>
            <a:avLst/>
            <a:gdLst/>
            <a:ahLst/>
            <a:cxnLst/>
            <a:rect l="l" t="t" r="r" b="b"/>
            <a:pathLst>
              <a:path w="75031" h="90716">
                <a:moveTo>
                  <a:pt x="37515" y="0"/>
                </a:moveTo>
                <a:lnTo>
                  <a:pt x="0" y="90716"/>
                </a:lnTo>
                <a:lnTo>
                  <a:pt x="75031" y="90716"/>
                </a:lnTo>
                <a:lnTo>
                  <a:pt x="3751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915714" y="3029584"/>
            <a:ext cx="81089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solidFill>
                  <a:srgbClr val="231F20"/>
                </a:solidFill>
                <a:latin typeface="Arial"/>
                <a:cs typeface="Arial"/>
              </a:rPr>
              <a:t>Expert </a:t>
            </a:r>
            <a:r>
              <a:rPr sz="900" spc="-10" dirty="0" smtClean="0">
                <a:solidFill>
                  <a:srgbClr val="231F20"/>
                </a:solidFill>
                <a:latin typeface="Arial"/>
                <a:cs typeface="Arial"/>
              </a:rPr>
              <a:t>Analysis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943332" y="2917887"/>
            <a:ext cx="75031" cy="90716"/>
          </a:xfrm>
          <a:custGeom>
            <a:avLst/>
            <a:gdLst/>
            <a:ahLst/>
            <a:cxnLst/>
            <a:rect l="l" t="t" r="r" b="b"/>
            <a:pathLst>
              <a:path w="75031" h="90716">
                <a:moveTo>
                  <a:pt x="37515" y="0"/>
                </a:moveTo>
                <a:lnTo>
                  <a:pt x="0" y="90716"/>
                </a:lnTo>
                <a:lnTo>
                  <a:pt x="75031" y="90716"/>
                </a:lnTo>
                <a:lnTo>
                  <a:pt x="3751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0100" y="3372842"/>
            <a:ext cx="3028934" cy="16198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6477" y="5151323"/>
            <a:ext cx="44259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 smtClean="0">
                <a:solidFill>
                  <a:srgbClr val="231F20"/>
                </a:solidFill>
                <a:latin typeface="Arial"/>
                <a:cs typeface="Arial"/>
              </a:rPr>
              <a:t>Self </a:t>
            </a:r>
            <a:r>
              <a:rPr sz="900" spc="10" dirty="0" smtClean="0">
                <a:solidFill>
                  <a:srgbClr val="231F20"/>
                </a:solidFill>
                <a:latin typeface="Arial"/>
                <a:cs typeface="Arial"/>
              </a:rPr>
              <a:t>test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" y="5039517"/>
            <a:ext cx="75031" cy="90716"/>
          </a:xfrm>
          <a:custGeom>
            <a:avLst/>
            <a:gdLst/>
            <a:ahLst/>
            <a:cxnLst/>
            <a:rect l="l" t="t" r="r" b="b"/>
            <a:pathLst>
              <a:path w="75031" h="90716">
                <a:moveTo>
                  <a:pt x="37515" y="0"/>
                </a:moveTo>
                <a:lnTo>
                  <a:pt x="0" y="90716"/>
                </a:lnTo>
                <a:lnTo>
                  <a:pt x="75031" y="90716"/>
                </a:lnTo>
                <a:lnTo>
                  <a:pt x="3751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43337" y="3372853"/>
            <a:ext cx="3028962" cy="16198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915714" y="5151323"/>
            <a:ext cx="52768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Reporting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43332" y="5039517"/>
            <a:ext cx="75031" cy="90716"/>
          </a:xfrm>
          <a:custGeom>
            <a:avLst/>
            <a:gdLst/>
            <a:ahLst/>
            <a:cxnLst/>
            <a:rect l="l" t="t" r="r" b="b"/>
            <a:pathLst>
              <a:path w="75031" h="90716">
                <a:moveTo>
                  <a:pt x="37515" y="0"/>
                </a:moveTo>
                <a:lnTo>
                  <a:pt x="0" y="90716"/>
                </a:lnTo>
                <a:lnTo>
                  <a:pt x="75031" y="90716"/>
                </a:lnTo>
                <a:lnTo>
                  <a:pt x="3751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2100" y="5680773"/>
            <a:ext cx="2884928" cy="9722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15333" y="5680773"/>
            <a:ext cx="2884968" cy="9967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76477" y="6958965"/>
            <a:ext cx="923290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PD 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location pulse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0100" y="6847056"/>
            <a:ext cx="75031" cy="90716"/>
          </a:xfrm>
          <a:custGeom>
            <a:avLst/>
            <a:gdLst/>
            <a:ahLst/>
            <a:cxnLst/>
            <a:rect l="l" t="t" r="r" b="b"/>
            <a:pathLst>
              <a:path w="75031" h="90716">
                <a:moveTo>
                  <a:pt x="37515" y="0"/>
                </a:moveTo>
                <a:lnTo>
                  <a:pt x="0" y="90716"/>
                </a:lnTo>
                <a:lnTo>
                  <a:pt x="75031" y="90716"/>
                </a:lnTo>
                <a:lnTo>
                  <a:pt x="3751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915714" y="6958965"/>
            <a:ext cx="104203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PD 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localization 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map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943332" y="6847056"/>
            <a:ext cx="75031" cy="90716"/>
          </a:xfrm>
          <a:custGeom>
            <a:avLst/>
            <a:gdLst/>
            <a:ahLst/>
            <a:cxnLst/>
            <a:rect l="l" t="t" r="r" b="b"/>
            <a:pathLst>
              <a:path w="75031" h="90716">
                <a:moveTo>
                  <a:pt x="37515" y="0"/>
                </a:moveTo>
                <a:lnTo>
                  <a:pt x="0" y="90716"/>
                </a:lnTo>
                <a:lnTo>
                  <a:pt x="75031" y="90716"/>
                </a:lnTo>
                <a:lnTo>
                  <a:pt x="37515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903" y="9282679"/>
            <a:ext cx="1841316" cy="4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0100" y="698087"/>
            <a:ext cx="6972300" cy="92087"/>
          </a:xfrm>
          <a:custGeom>
            <a:avLst/>
            <a:gdLst/>
            <a:ahLst/>
            <a:cxnLst/>
            <a:rect l="l" t="t" r="r" b="b"/>
            <a:pathLst>
              <a:path w="6972300" h="92087">
                <a:moveTo>
                  <a:pt x="0" y="0"/>
                </a:moveTo>
                <a:lnTo>
                  <a:pt x="6972300" y="0"/>
                </a:lnTo>
                <a:lnTo>
                  <a:pt x="6972300" y="92087"/>
                </a:lnTo>
                <a:lnTo>
                  <a:pt x="0" y="92087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9143355"/>
            <a:ext cx="6972300" cy="92087"/>
          </a:xfrm>
          <a:custGeom>
            <a:avLst/>
            <a:gdLst/>
            <a:ahLst/>
            <a:cxnLst/>
            <a:rect l="l" t="t" r="r" b="b"/>
            <a:pathLst>
              <a:path w="6972300" h="92087">
                <a:moveTo>
                  <a:pt x="0" y="0"/>
                </a:moveTo>
                <a:lnTo>
                  <a:pt x="6972300" y="0"/>
                </a:lnTo>
                <a:lnTo>
                  <a:pt x="6972300" y="92087"/>
                </a:lnTo>
                <a:lnTo>
                  <a:pt x="0" y="92087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6897" y="403758"/>
            <a:ext cx="4415155" cy="721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860">
              <a:lnSpc>
                <a:spcPct val="100000"/>
              </a:lnSpc>
            </a:pPr>
            <a:r>
              <a:rPr sz="1400" b="1" spc="35" dirty="0" smtClean="0">
                <a:solidFill>
                  <a:srgbClr val="808285"/>
                </a:solidFill>
                <a:latin typeface="Arial"/>
                <a:cs typeface="Arial"/>
              </a:rPr>
              <a:t>QCM-C-PDP </a:t>
            </a:r>
            <a:r>
              <a:rPr sz="1200" b="1" spc="35" dirty="0" smtClean="0">
                <a:solidFill>
                  <a:srgbClr val="808285"/>
                </a:solidFill>
                <a:latin typeface="Arial"/>
                <a:cs typeface="Arial"/>
              </a:rPr>
              <a:t>Portable partial </a:t>
            </a:r>
            <a:r>
              <a:rPr sz="1200" b="1" spc="-10" dirty="0" smtClean="0">
                <a:solidFill>
                  <a:srgbClr val="808285"/>
                </a:solidFill>
                <a:latin typeface="Arial"/>
                <a:cs typeface="Arial"/>
              </a:rPr>
              <a:t>discharge monitor for cables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78"/>
              </a:spcBef>
            </a:pPr>
            <a:endParaRPr sz="1400" dirty="0"/>
          </a:p>
          <a:p>
            <a:pPr marL="12700">
              <a:lnSpc>
                <a:spcPct val="100000"/>
              </a:lnSpc>
            </a:pPr>
            <a:r>
              <a:rPr sz="1200" b="1" spc="-10" dirty="0" smtClean="0">
                <a:solidFill>
                  <a:srgbClr val="D71920"/>
                </a:solidFill>
                <a:latin typeface="Arial"/>
                <a:cs typeface="Arial"/>
              </a:rPr>
              <a:t>System components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280" y="1279018"/>
            <a:ext cx="2886362" cy="1291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107" y="1255679"/>
            <a:ext cx="1180160" cy="345325"/>
          </a:xfrm>
          <a:custGeom>
            <a:avLst/>
            <a:gdLst/>
            <a:ahLst/>
            <a:cxnLst/>
            <a:rect l="l" t="t" r="r" b="b"/>
            <a:pathLst>
              <a:path w="1180160" h="345325">
                <a:moveTo>
                  <a:pt x="1123010" y="0"/>
                </a:moveTo>
                <a:lnTo>
                  <a:pt x="57150" y="0"/>
                </a:lnTo>
                <a:lnTo>
                  <a:pt x="51809" y="248"/>
                </a:lnTo>
                <a:lnTo>
                  <a:pt x="15031" y="18583"/>
                </a:lnTo>
                <a:lnTo>
                  <a:pt x="0" y="57150"/>
                </a:lnTo>
                <a:lnTo>
                  <a:pt x="0" y="345325"/>
                </a:lnTo>
                <a:lnTo>
                  <a:pt x="1180160" y="345325"/>
                </a:lnTo>
                <a:lnTo>
                  <a:pt x="1179912" y="51812"/>
                </a:lnTo>
                <a:lnTo>
                  <a:pt x="1161577" y="15040"/>
                </a:lnTo>
                <a:lnTo>
                  <a:pt x="112301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103" y="1572206"/>
            <a:ext cx="1903133" cy="280238"/>
          </a:xfrm>
          <a:custGeom>
            <a:avLst/>
            <a:gdLst/>
            <a:ahLst/>
            <a:cxnLst/>
            <a:rect l="l" t="t" r="r" b="b"/>
            <a:pathLst>
              <a:path w="1903133" h="280238">
                <a:moveTo>
                  <a:pt x="1874342" y="0"/>
                </a:moveTo>
                <a:lnTo>
                  <a:pt x="28803" y="0"/>
                </a:lnTo>
                <a:lnTo>
                  <a:pt x="25765" y="159"/>
                </a:lnTo>
                <a:lnTo>
                  <a:pt x="12665" y="4967"/>
                </a:lnTo>
                <a:lnTo>
                  <a:pt x="3470" y="15122"/>
                </a:lnTo>
                <a:lnTo>
                  <a:pt x="0" y="28803"/>
                </a:lnTo>
                <a:lnTo>
                  <a:pt x="0" y="280238"/>
                </a:lnTo>
                <a:lnTo>
                  <a:pt x="1903133" y="280238"/>
                </a:lnTo>
                <a:lnTo>
                  <a:pt x="1902974" y="25777"/>
                </a:lnTo>
                <a:lnTo>
                  <a:pt x="1898169" y="12676"/>
                </a:lnTo>
                <a:lnTo>
                  <a:pt x="1888017" y="3474"/>
                </a:lnTo>
                <a:lnTo>
                  <a:pt x="1874342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03236" y="1572206"/>
            <a:ext cx="951572" cy="280238"/>
          </a:xfrm>
          <a:custGeom>
            <a:avLst/>
            <a:gdLst/>
            <a:ahLst/>
            <a:cxnLst/>
            <a:rect l="l" t="t" r="r" b="b"/>
            <a:pathLst>
              <a:path w="951572" h="280238">
                <a:moveTo>
                  <a:pt x="922769" y="0"/>
                </a:moveTo>
                <a:lnTo>
                  <a:pt x="28803" y="0"/>
                </a:lnTo>
                <a:lnTo>
                  <a:pt x="25765" y="159"/>
                </a:lnTo>
                <a:lnTo>
                  <a:pt x="12665" y="4967"/>
                </a:lnTo>
                <a:lnTo>
                  <a:pt x="3470" y="15122"/>
                </a:lnTo>
                <a:lnTo>
                  <a:pt x="0" y="28803"/>
                </a:lnTo>
                <a:lnTo>
                  <a:pt x="0" y="280238"/>
                </a:lnTo>
                <a:lnTo>
                  <a:pt x="951572" y="280238"/>
                </a:lnTo>
                <a:lnTo>
                  <a:pt x="951413" y="25765"/>
                </a:lnTo>
                <a:lnTo>
                  <a:pt x="946605" y="12665"/>
                </a:lnTo>
                <a:lnTo>
                  <a:pt x="936450" y="3470"/>
                </a:lnTo>
                <a:lnTo>
                  <a:pt x="922769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7559" y="1308684"/>
            <a:ext cx="545465" cy="224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150" dirty="0" smtClean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6178" y="2769641"/>
            <a:ext cx="2894558" cy="170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0107" y="2750385"/>
            <a:ext cx="1180160" cy="345325"/>
          </a:xfrm>
          <a:custGeom>
            <a:avLst/>
            <a:gdLst/>
            <a:ahLst/>
            <a:cxnLst/>
            <a:rect l="l" t="t" r="r" b="b"/>
            <a:pathLst>
              <a:path w="1180160" h="345325">
                <a:moveTo>
                  <a:pt x="1123010" y="0"/>
                </a:moveTo>
                <a:lnTo>
                  <a:pt x="57150" y="0"/>
                </a:lnTo>
                <a:lnTo>
                  <a:pt x="51809" y="248"/>
                </a:lnTo>
                <a:lnTo>
                  <a:pt x="15031" y="18583"/>
                </a:lnTo>
                <a:lnTo>
                  <a:pt x="0" y="57150"/>
                </a:lnTo>
                <a:lnTo>
                  <a:pt x="0" y="345325"/>
                </a:lnTo>
                <a:lnTo>
                  <a:pt x="1180160" y="345325"/>
                </a:lnTo>
                <a:lnTo>
                  <a:pt x="1179912" y="51812"/>
                </a:lnTo>
                <a:lnTo>
                  <a:pt x="1161577" y="15040"/>
                </a:lnTo>
                <a:lnTo>
                  <a:pt x="112301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103" y="3066911"/>
            <a:ext cx="1903133" cy="280238"/>
          </a:xfrm>
          <a:custGeom>
            <a:avLst/>
            <a:gdLst/>
            <a:ahLst/>
            <a:cxnLst/>
            <a:rect l="l" t="t" r="r" b="b"/>
            <a:pathLst>
              <a:path w="1903133" h="280238">
                <a:moveTo>
                  <a:pt x="1874342" y="0"/>
                </a:moveTo>
                <a:lnTo>
                  <a:pt x="28803" y="0"/>
                </a:lnTo>
                <a:lnTo>
                  <a:pt x="25765" y="159"/>
                </a:lnTo>
                <a:lnTo>
                  <a:pt x="12665" y="4967"/>
                </a:lnTo>
                <a:lnTo>
                  <a:pt x="3470" y="15122"/>
                </a:lnTo>
                <a:lnTo>
                  <a:pt x="0" y="28803"/>
                </a:lnTo>
                <a:lnTo>
                  <a:pt x="0" y="280238"/>
                </a:lnTo>
                <a:lnTo>
                  <a:pt x="1903133" y="280238"/>
                </a:lnTo>
                <a:lnTo>
                  <a:pt x="1902974" y="25777"/>
                </a:lnTo>
                <a:lnTo>
                  <a:pt x="1898169" y="12676"/>
                </a:lnTo>
                <a:lnTo>
                  <a:pt x="1888017" y="3474"/>
                </a:lnTo>
                <a:lnTo>
                  <a:pt x="1874342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3236" y="3066911"/>
            <a:ext cx="951572" cy="280238"/>
          </a:xfrm>
          <a:custGeom>
            <a:avLst/>
            <a:gdLst/>
            <a:ahLst/>
            <a:cxnLst/>
            <a:rect l="l" t="t" r="r" b="b"/>
            <a:pathLst>
              <a:path w="951572" h="280238">
                <a:moveTo>
                  <a:pt x="922769" y="0"/>
                </a:moveTo>
                <a:lnTo>
                  <a:pt x="28803" y="0"/>
                </a:lnTo>
                <a:lnTo>
                  <a:pt x="25765" y="159"/>
                </a:lnTo>
                <a:lnTo>
                  <a:pt x="12665" y="4967"/>
                </a:lnTo>
                <a:lnTo>
                  <a:pt x="3470" y="15122"/>
                </a:lnTo>
                <a:lnTo>
                  <a:pt x="0" y="28803"/>
                </a:lnTo>
                <a:lnTo>
                  <a:pt x="0" y="280238"/>
                </a:lnTo>
                <a:lnTo>
                  <a:pt x="951572" y="280238"/>
                </a:lnTo>
                <a:lnTo>
                  <a:pt x="951413" y="25765"/>
                </a:lnTo>
                <a:lnTo>
                  <a:pt x="946605" y="12665"/>
                </a:lnTo>
                <a:lnTo>
                  <a:pt x="936450" y="3470"/>
                </a:lnTo>
                <a:lnTo>
                  <a:pt x="922769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97559" y="2803385"/>
            <a:ext cx="561975" cy="224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160" dirty="0" smtClean="0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92512" y="1267967"/>
            <a:ext cx="2908490" cy="24194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83405" y="1255679"/>
            <a:ext cx="1180172" cy="345325"/>
          </a:xfrm>
          <a:custGeom>
            <a:avLst/>
            <a:gdLst/>
            <a:ahLst/>
            <a:cxnLst/>
            <a:rect l="l" t="t" r="r" b="b"/>
            <a:pathLst>
              <a:path w="1180172" h="345325">
                <a:moveTo>
                  <a:pt x="1123022" y="0"/>
                </a:moveTo>
                <a:lnTo>
                  <a:pt x="57150" y="0"/>
                </a:lnTo>
                <a:lnTo>
                  <a:pt x="51809" y="248"/>
                </a:lnTo>
                <a:lnTo>
                  <a:pt x="15031" y="18583"/>
                </a:lnTo>
                <a:lnTo>
                  <a:pt x="0" y="57150"/>
                </a:lnTo>
                <a:lnTo>
                  <a:pt x="0" y="345325"/>
                </a:lnTo>
                <a:lnTo>
                  <a:pt x="1180172" y="345325"/>
                </a:lnTo>
                <a:lnTo>
                  <a:pt x="1179924" y="51812"/>
                </a:lnTo>
                <a:lnTo>
                  <a:pt x="1161584" y="15040"/>
                </a:lnTo>
                <a:lnTo>
                  <a:pt x="1123022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3402" y="1572206"/>
            <a:ext cx="1903133" cy="280238"/>
          </a:xfrm>
          <a:custGeom>
            <a:avLst/>
            <a:gdLst/>
            <a:ahLst/>
            <a:cxnLst/>
            <a:rect l="l" t="t" r="r" b="b"/>
            <a:pathLst>
              <a:path w="1903133" h="280238">
                <a:moveTo>
                  <a:pt x="1874342" y="0"/>
                </a:moveTo>
                <a:lnTo>
                  <a:pt x="28803" y="0"/>
                </a:lnTo>
                <a:lnTo>
                  <a:pt x="25765" y="159"/>
                </a:lnTo>
                <a:lnTo>
                  <a:pt x="12665" y="4967"/>
                </a:lnTo>
                <a:lnTo>
                  <a:pt x="3470" y="15122"/>
                </a:lnTo>
                <a:lnTo>
                  <a:pt x="0" y="28803"/>
                </a:lnTo>
                <a:lnTo>
                  <a:pt x="0" y="280238"/>
                </a:lnTo>
                <a:lnTo>
                  <a:pt x="1903133" y="280238"/>
                </a:lnTo>
                <a:lnTo>
                  <a:pt x="1902974" y="25777"/>
                </a:lnTo>
                <a:lnTo>
                  <a:pt x="1898169" y="12676"/>
                </a:lnTo>
                <a:lnTo>
                  <a:pt x="1888017" y="3474"/>
                </a:lnTo>
                <a:lnTo>
                  <a:pt x="1874342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86535" y="1572206"/>
            <a:ext cx="951572" cy="280238"/>
          </a:xfrm>
          <a:custGeom>
            <a:avLst/>
            <a:gdLst/>
            <a:ahLst/>
            <a:cxnLst/>
            <a:rect l="l" t="t" r="r" b="b"/>
            <a:pathLst>
              <a:path w="951572" h="280238">
                <a:moveTo>
                  <a:pt x="922769" y="0"/>
                </a:moveTo>
                <a:lnTo>
                  <a:pt x="28803" y="0"/>
                </a:lnTo>
                <a:lnTo>
                  <a:pt x="25765" y="159"/>
                </a:lnTo>
                <a:lnTo>
                  <a:pt x="12665" y="4967"/>
                </a:lnTo>
                <a:lnTo>
                  <a:pt x="3470" y="15122"/>
                </a:lnTo>
                <a:lnTo>
                  <a:pt x="0" y="28803"/>
                </a:lnTo>
                <a:lnTo>
                  <a:pt x="0" y="280238"/>
                </a:lnTo>
                <a:lnTo>
                  <a:pt x="951572" y="280238"/>
                </a:lnTo>
                <a:lnTo>
                  <a:pt x="951413" y="25765"/>
                </a:lnTo>
                <a:lnTo>
                  <a:pt x="946605" y="12665"/>
                </a:lnTo>
                <a:lnTo>
                  <a:pt x="936450" y="3470"/>
                </a:lnTo>
                <a:lnTo>
                  <a:pt x="922769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80865" y="1308684"/>
            <a:ext cx="878205" cy="224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145" dirty="0" smtClean="0">
                <a:solidFill>
                  <a:srgbClr val="FFFFFF"/>
                </a:solidFill>
                <a:latin typeface="Arial"/>
                <a:cs typeface="Arial"/>
              </a:rPr>
              <a:t>Accessories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9898" y="4881148"/>
            <a:ext cx="6172403" cy="3597744"/>
          </a:xfrm>
          <a:custGeom>
            <a:avLst/>
            <a:gdLst/>
            <a:ahLst/>
            <a:cxnLst/>
            <a:rect l="l" t="t" r="r" b="b"/>
            <a:pathLst>
              <a:path w="6172403" h="3597744">
                <a:moveTo>
                  <a:pt x="0" y="3423691"/>
                </a:moveTo>
                <a:lnTo>
                  <a:pt x="0" y="0"/>
                </a:lnTo>
                <a:lnTo>
                  <a:pt x="6172403" y="0"/>
                </a:lnTo>
                <a:lnTo>
                  <a:pt x="6172403" y="3423691"/>
                </a:lnTo>
                <a:lnTo>
                  <a:pt x="6172149" y="3423602"/>
                </a:lnTo>
                <a:lnTo>
                  <a:pt x="6171534" y="3438327"/>
                </a:lnTo>
                <a:lnTo>
                  <a:pt x="6162709" y="3480263"/>
                </a:lnTo>
                <a:lnTo>
                  <a:pt x="6144447" y="3517806"/>
                </a:lnTo>
                <a:lnTo>
                  <a:pt x="6118079" y="3549625"/>
                </a:lnTo>
                <a:lnTo>
                  <a:pt x="6084939" y="3574390"/>
                </a:lnTo>
                <a:lnTo>
                  <a:pt x="6046356" y="3590769"/>
                </a:lnTo>
                <a:lnTo>
                  <a:pt x="6003662" y="3597432"/>
                </a:lnTo>
                <a:lnTo>
                  <a:pt x="5998222" y="3597516"/>
                </a:lnTo>
                <a:lnTo>
                  <a:pt x="174053" y="3597744"/>
                </a:lnTo>
                <a:lnTo>
                  <a:pt x="174129" y="3597516"/>
                </a:lnTo>
                <a:lnTo>
                  <a:pt x="131020" y="3592133"/>
                </a:lnTo>
                <a:lnTo>
                  <a:pt x="91861" y="3576870"/>
                </a:lnTo>
                <a:lnTo>
                  <a:pt x="57984" y="3553060"/>
                </a:lnTo>
                <a:lnTo>
                  <a:pt x="30718" y="3522032"/>
                </a:lnTo>
                <a:lnTo>
                  <a:pt x="11395" y="3485117"/>
                </a:lnTo>
                <a:lnTo>
                  <a:pt x="1345" y="3443647"/>
                </a:lnTo>
                <a:lnTo>
                  <a:pt x="203" y="3423602"/>
                </a:lnTo>
              </a:path>
            </a:pathLst>
          </a:custGeom>
          <a:ln w="9525">
            <a:solidFill>
              <a:srgbClr val="BCBE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9898" y="4707308"/>
            <a:ext cx="6172403" cy="173837"/>
          </a:xfrm>
          <a:custGeom>
            <a:avLst/>
            <a:gdLst/>
            <a:ahLst/>
            <a:cxnLst/>
            <a:rect l="l" t="t" r="r" b="b"/>
            <a:pathLst>
              <a:path w="6172403" h="173837">
                <a:moveTo>
                  <a:pt x="173824" y="0"/>
                </a:moveTo>
                <a:lnTo>
                  <a:pt x="130810" y="5402"/>
                </a:lnTo>
                <a:lnTo>
                  <a:pt x="91688" y="20711"/>
                </a:lnTo>
                <a:lnTo>
                  <a:pt x="57809" y="44574"/>
                </a:lnTo>
                <a:lnTo>
                  <a:pt x="30523" y="75641"/>
                </a:lnTo>
                <a:lnTo>
                  <a:pt x="11180" y="112561"/>
                </a:lnTo>
                <a:lnTo>
                  <a:pt x="1130" y="153984"/>
                </a:lnTo>
                <a:lnTo>
                  <a:pt x="0" y="173837"/>
                </a:lnTo>
                <a:lnTo>
                  <a:pt x="6172403" y="173837"/>
                </a:lnTo>
                <a:lnTo>
                  <a:pt x="6167001" y="130818"/>
                </a:lnTo>
                <a:lnTo>
                  <a:pt x="6151694" y="91692"/>
                </a:lnTo>
                <a:lnTo>
                  <a:pt x="6127834" y="57811"/>
                </a:lnTo>
                <a:lnTo>
                  <a:pt x="6096770" y="30523"/>
                </a:lnTo>
                <a:lnTo>
                  <a:pt x="6059852" y="11180"/>
                </a:lnTo>
                <a:lnTo>
                  <a:pt x="6018431" y="1130"/>
                </a:lnTo>
                <a:lnTo>
                  <a:pt x="173824" y="0"/>
                </a:lnTo>
                <a:close/>
              </a:path>
            </a:pathLst>
          </a:custGeom>
          <a:solidFill>
            <a:srgbClr val="4D000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9898" y="4707308"/>
            <a:ext cx="6172403" cy="173837"/>
          </a:xfrm>
          <a:custGeom>
            <a:avLst/>
            <a:gdLst/>
            <a:ahLst/>
            <a:cxnLst/>
            <a:rect l="l" t="t" r="r" b="b"/>
            <a:pathLst>
              <a:path w="6172403" h="173837">
                <a:moveTo>
                  <a:pt x="0" y="173837"/>
                </a:moveTo>
                <a:lnTo>
                  <a:pt x="6172403" y="173837"/>
                </a:lnTo>
                <a:lnTo>
                  <a:pt x="6171786" y="159148"/>
                </a:lnTo>
                <a:lnTo>
                  <a:pt x="6169968" y="144791"/>
                </a:lnTo>
                <a:lnTo>
                  <a:pt x="6157813" y="104218"/>
                </a:lnTo>
                <a:lnTo>
                  <a:pt x="6136654" y="68439"/>
                </a:lnTo>
                <a:lnTo>
                  <a:pt x="6107841" y="38803"/>
                </a:lnTo>
                <a:lnTo>
                  <a:pt x="6072725" y="16662"/>
                </a:lnTo>
                <a:lnTo>
                  <a:pt x="6032655" y="3364"/>
                </a:lnTo>
                <a:lnTo>
                  <a:pt x="173824" y="0"/>
                </a:lnTo>
                <a:lnTo>
                  <a:pt x="159137" y="617"/>
                </a:lnTo>
                <a:lnTo>
                  <a:pt x="117270" y="9471"/>
                </a:lnTo>
                <a:lnTo>
                  <a:pt x="79746" y="27782"/>
                </a:lnTo>
                <a:lnTo>
                  <a:pt x="47914" y="54196"/>
                </a:lnTo>
                <a:lnTo>
                  <a:pt x="23126" y="87364"/>
                </a:lnTo>
                <a:lnTo>
                  <a:pt x="6731" y="125935"/>
                </a:lnTo>
                <a:lnTo>
                  <a:pt x="79" y="168558"/>
                </a:lnTo>
                <a:lnTo>
                  <a:pt x="0" y="173837"/>
                </a:lnTo>
                <a:close/>
              </a:path>
            </a:pathLst>
          </a:custGeom>
          <a:ln w="9525">
            <a:solidFill>
              <a:srgbClr val="BCBE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654338" y="4720132"/>
            <a:ext cx="2466340" cy="147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 smtClean="0">
                <a:solidFill>
                  <a:srgbClr val="FFFFFF"/>
                </a:solidFill>
                <a:latin typeface="Arial"/>
                <a:cs typeface="Arial"/>
              </a:rPr>
              <a:t>Outline Of </a:t>
            </a:r>
            <a:r>
              <a:rPr sz="900" b="1" spc="20" dirty="0" smtClean="0">
                <a:solidFill>
                  <a:srgbClr val="FFFFFF"/>
                </a:solidFill>
                <a:latin typeface="Arial"/>
                <a:cs typeface="Arial"/>
              </a:rPr>
              <a:t>QCM-C-PDP </a:t>
            </a:r>
            <a:r>
              <a:rPr sz="900" b="1" spc="-10" dirty="0" smtClean="0">
                <a:solidFill>
                  <a:srgbClr val="FFFFFF"/>
                </a:solidFill>
                <a:latin typeface="Arial"/>
                <a:cs typeface="Arial"/>
              </a:rPr>
              <a:t>System Components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14400" y="5224055"/>
            <a:ext cx="5943600" cy="27614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362544" y="7588174"/>
            <a:ext cx="3921125" cy="585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4455" marR="3350895" indent="-9525" algn="ctr">
              <a:lnSpc>
                <a:spcPts val="650"/>
              </a:lnSpc>
            </a:pPr>
            <a:r>
              <a:rPr sz="550" spc="20" dirty="0" smtClean="0">
                <a:latin typeface="Arial"/>
                <a:cs typeface="Arial"/>
              </a:rPr>
              <a:t>HFCT</a:t>
            </a:r>
            <a:r>
              <a:rPr sz="550" spc="-5" dirty="0" smtClean="0">
                <a:latin typeface="Arial"/>
                <a:cs typeface="Arial"/>
              </a:rPr>
              <a:t> </a:t>
            </a:r>
            <a:r>
              <a:rPr sz="550" spc="15" dirty="0" smtClean="0">
                <a:latin typeface="Arial"/>
                <a:cs typeface="Arial"/>
              </a:rPr>
              <a:t>sensor</a:t>
            </a:r>
            <a:r>
              <a:rPr sz="550" spc="10" dirty="0" smtClean="0">
                <a:latin typeface="Arial"/>
                <a:cs typeface="Arial"/>
              </a:rPr>
              <a:t> to </a:t>
            </a:r>
            <a:r>
              <a:rPr sz="550" spc="15" dirty="0" smtClean="0">
                <a:latin typeface="Arial"/>
                <a:cs typeface="Arial"/>
              </a:rPr>
              <a:t>detect</a:t>
            </a:r>
            <a:r>
              <a:rPr sz="550" spc="10" dirty="0" smtClean="0">
                <a:latin typeface="Arial"/>
                <a:cs typeface="Arial"/>
              </a:rPr>
              <a:t> </a:t>
            </a:r>
            <a:r>
              <a:rPr sz="550" spc="15" dirty="0" smtClean="0">
                <a:latin typeface="Arial"/>
                <a:cs typeface="Arial"/>
              </a:rPr>
              <a:t>cable</a:t>
            </a:r>
            <a:endParaRPr sz="550">
              <a:latin typeface="Arial"/>
              <a:cs typeface="Arial"/>
            </a:endParaRPr>
          </a:p>
          <a:p>
            <a:pPr marR="3270250" algn="ctr">
              <a:lnSpc>
                <a:spcPts val="625"/>
              </a:lnSpc>
            </a:pPr>
            <a:r>
              <a:rPr sz="550" spc="10" dirty="0" smtClean="0">
                <a:latin typeface="Arial"/>
                <a:cs typeface="Arial"/>
              </a:rPr>
              <a:t>internal </a:t>
            </a:r>
            <a:r>
              <a:rPr sz="550" spc="15" dirty="0" smtClean="0">
                <a:latin typeface="Arial"/>
                <a:cs typeface="Arial"/>
              </a:rPr>
              <a:t>discharges</a:t>
            </a:r>
            <a:endParaRPr sz="55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41"/>
              </a:spcBef>
            </a:pPr>
            <a:endParaRPr sz="1300"/>
          </a:p>
          <a:p>
            <a:pPr marL="1864995">
              <a:lnSpc>
                <a:spcPct val="100000"/>
              </a:lnSpc>
            </a:pPr>
            <a:r>
              <a:rPr sz="1050" b="1" spc="-10" dirty="0" smtClean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50" b="1" spc="-1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 smtClean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50" b="1" spc="-1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 smtClean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50" b="1" spc="-1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 smtClean="0">
                <a:solidFill>
                  <a:srgbClr val="231F20"/>
                </a:solidFill>
                <a:latin typeface="Arial"/>
                <a:cs typeface="Arial"/>
              </a:rPr>
              <a:t>g </a:t>
            </a:r>
            <a:r>
              <a:rPr sz="1050" b="1" spc="-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5" dirty="0" smtClean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50" b="1" spc="-1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 smtClean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50" b="1" spc="-1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 smtClean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50" b="1" spc="-1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 smtClean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50" b="1" spc="-1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5" dirty="0" smtClean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50" b="1" spc="-1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 smtClean="0">
                <a:solidFill>
                  <a:srgbClr val="231F20"/>
                </a:solidFill>
                <a:latin typeface="Arial"/>
                <a:cs typeface="Arial"/>
              </a:rPr>
              <a:t>h </a:t>
            </a:r>
            <a:r>
              <a:rPr sz="1050" b="1" spc="-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 smtClean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50" b="1" spc="-1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5" dirty="0" smtClean="0">
                <a:solidFill>
                  <a:srgbClr val="231F20"/>
                </a:solidFill>
                <a:latin typeface="Arial"/>
                <a:cs typeface="Arial"/>
              </a:rPr>
              <a:t>f </a:t>
            </a:r>
            <a:r>
              <a:rPr sz="1050" b="1" spc="-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 smtClean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50" b="1" spc="-1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 smtClean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50" b="1" spc="-1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 smtClean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50" b="1" spc="-1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 smtClean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50" b="1" spc="-1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5" dirty="0" smtClean="0">
                <a:solidFill>
                  <a:srgbClr val="231F20"/>
                </a:solidFill>
                <a:latin typeface="Arial"/>
                <a:cs typeface="Arial"/>
              </a:rPr>
              <a:t>r </a:t>
            </a:r>
            <a:r>
              <a:rPr sz="1050" b="1" spc="-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 smtClean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50" b="1" spc="-1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 smtClean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50" b="1" spc="-1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 smtClean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50" b="1" spc="-1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5" dirty="0" smtClean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50" b="1" spc="-1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 smtClean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58183" y="5324652"/>
            <a:ext cx="816610" cy="260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6985" algn="ctr">
              <a:lnSpc>
                <a:spcPct val="100000"/>
              </a:lnSpc>
            </a:pPr>
            <a:r>
              <a:rPr sz="550" spc="20" dirty="0" smtClean="0">
                <a:latin typeface="Arial"/>
                <a:cs typeface="Arial"/>
              </a:rPr>
              <a:t>USB</a:t>
            </a:r>
            <a:r>
              <a:rPr sz="550" spc="10" dirty="0" smtClean="0">
                <a:latin typeface="Arial"/>
                <a:cs typeface="Arial"/>
              </a:rPr>
              <a:t> link to </a:t>
            </a:r>
            <a:r>
              <a:rPr sz="550" spc="15" dirty="0" smtClean="0">
                <a:latin typeface="Arial"/>
                <a:cs typeface="Arial"/>
              </a:rPr>
              <a:t>laptop</a:t>
            </a:r>
            <a:endParaRPr sz="550">
              <a:latin typeface="Arial"/>
              <a:cs typeface="Arial"/>
            </a:endParaRPr>
          </a:p>
          <a:p>
            <a:pPr marL="12700" marR="12700" algn="ctr">
              <a:lnSpc>
                <a:spcPts val="650"/>
              </a:lnSpc>
              <a:spcBef>
                <a:spcPts val="15"/>
              </a:spcBef>
            </a:pPr>
            <a:r>
              <a:rPr sz="550" spc="10" dirty="0" smtClean="0">
                <a:latin typeface="Arial"/>
                <a:cs typeface="Arial"/>
              </a:rPr>
              <a:t>to </a:t>
            </a:r>
            <a:r>
              <a:rPr sz="550" spc="15" dirty="0" smtClean="0">
                <a:latin typeface="Arial"/>
                <a:cs typeface="Arial"/>
              </a:rPr>
              <a:t>acquire</a:t>
            </a:r>
            <a:r>
              <a:rPr sz="550" spc="10" dirty="0" smtClean="0">
                <a:latin typeface="Arial"/>
                <a:cs typeface="Arial"/>
              </a:rPr>
              <a:t> data, </a:t>
            </a:r>
            <a:r>
              <a:rPr sz="550" spc="15" dirty="0" smtClean="0">
                <a:latin typeface="Arial"/>
                <a:cs typeface="Arial"/>
              </a:rPr>
              <a:t>analyze and</a:t>
            </a:r>
            <a:r>
              <a:rPr sz="550" spc="10" dirty="0" smtClean="0">
                <a:latin typeface="Arial"/>
                <a:cs typeface="Arial"/>
              </a:rPr>
              <a:t> </a:t>
            </a:r>
            <a:r>
              <a:rPr sz="550" spc="15" dirty="0" smtClean="0">
                <a:latin typeface="Arial"/>
                <a:cs typeface="Arial"/>
              </a:rPr>
              <a:t>generate</a:t>
            </a:r>
            <a:r>
              <a:rPr sz="550" spc="10" dirty="0" smtClean="0">
                <a:latin typeface="Arial"/>
                <a:cs typeface="Arial"/>
              </a:rPr>
              <a:t> reports</a:t>
            </a:r>
            <a:endParaRPr sz="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90707" y="7173328"/>
            <a:ext cx="40259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spc="15" dirty="0" smtClean="0">
                <a:solidFill>
                  <a:srgbClr val="52D600"/>
                </a:solidFill>
                <a:latin typeface="Arial"/>
                <a:cs typeface="Arial"/>
              </a:rPr>
              <a:t>Earth </a:t>
            </a:r>
            <a:r>
              <a:rPr sz="550" spc="5" dirty="0" smtClean="0">
                <a:solidFill>
                  <a:srgbClr val="52D600"/>
                </a:solidFill>
                <a:latin typeface="Arial"/>
                <a:cs typeface="Arial"/>
              </a:rPr>
              <a:t> </a:t>
            </a:r>
            <a:r>
              <a:rPr sz="550" spc="20" dirty="0" smtClean="0">
                <a:solidFill>
                  <a:srgbClr val="FF0000"/>
                </a:solidFill>
                <a:latin typeface="Arial"/>
                <a:cs typeface="Arial"/>
              </a:rPr>
              <a:t>AC</a:t>
            </a:r>
            <a:endParaRPr sz="550">
              <a:latin typeface="Arial"/>
              <a:cs typeface="Arial"/>
            </a:endParaRPr>
          </a:p>
          <a:p>
            <a:pPr marL="173990">
              <a:lnSpc>
                <a:spcPts val="645"/>
              </a:lnSpc>
            </a:pPr>
            <a:r>
              <a:rPr sz="550" spc="15" dirty="0" smtClean="0">
                <a:solidFill>
                  <a:srgbClr val="FF0000"/>
                </a:solidFill>
                <a:latin typeface="Arial"/>
                <a:cs typeface="Arial"/>
              </a:rPr>
              <a:t>supply</a:t>
            </a:r>
            <a:endParaRPr sz="5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41623" y="7177137"/>
            <a:ext cx="274320" cy="175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020" marR="12700" indent="-20955">
              <a:lnSpc>
                <a:spcPts val="650"/>
              </a:lnSpc>
            </a:pPr>
            <a:r>
              <a:rPr sz="550" spc="15" dirty="0" smtClean="0">
                <a:latin typeface="Arial"/>
                <a:cs typeface="Arial"/>
              </a:rPr>
              <a:t>Other</a:t>
            </a:r>
            <a:r>
              <a:rPr sz="550" spc="10" dirty="0" smtClean="0">
                <a:latin typeface="Arial"/>
                <a:cs typeface="Arial"/>
              </a:rPr>
              <a:t> </a:t>
            </a:r>
            <a:r>
              <a:rPr sz="550" spc="15" dirty="0" smtClean="0">
                <a:latin typeface="Arial"/>
                <a:cs typeface="Arial"/>
              </a:rPr>
              <a:t>2 HFC</a:t>
            </a:r>
            <a:r>
              <a:rPr sz="550" spc="-45" dirty="0" smtClean="0">
                <a:latin typeface="Arial"/>
                <a:cs typeface="Arial"/>
              </a:rPr>
              <a:t>T</a:t>
            </a:r>
            <a:r>
              <a:rPr sz="550" spc="15" dirty="0" smtClean="0">
                <a:latin typeface="Arial"/>
                <a:cs typeface="Arial"/>
              </a:rPr>
              <a:t>s</a:t>
            </a:r>
            <a:endParaRPr sz="5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62015" y="5412333"/>
            <a:ext cx="974090" cy="354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540" algn="ctr">
              <a:lnSpc>
                <a:spcPct val="102000"/>
              </a:lnSpc>
            </a:pPr>
            <a:r>
              <a:rPr sz="550" spc="-5" dirty="0" smtClean="0">
                <a:latin typeface="Arial"/>
                <a:cs typeface="Arial"/>
              </a:rPr>
              <a:t>T</a:t>
            </a:r>
            <a:r>
              <a:rPr sz="550" spc="15" dirty="0" smtClean="0">
                <a:latin typeface="Arial"/>
                <a:cs typeface="Arial"/>
              </a:rPr>
              <a:t>ransponder</a:t>
            </a:r>
            <a:r>
              <a:rPr sz="550" spc="10" dirty="0" smtClean="0">
                <a:latin typeface="Arial"/>
                <a:cs typeface="Arial"/>
              </a:rPr>
              <a:t> </a:t>
            </a:r>
            <a:r>
              <a:rPr sz="550" spc="15" dirty="0" smtClean="0">
                <a:latin typeface="Arial"/>
                <a:cs typeface="Arial"/>
              </a:rPr>
              <a:t>receives</a:t>
            </a:r>
            <a:r>
              <a:rPr sz="550" spc="10" dirty="0" smtClean="0">
                <a:latin typeface="Arial"/>
                <a:cs typeface="Arial"/>
              </a:rPr>
              <a:t> </a:t>
            </a:r>
            <a:r>
              <a:rPr sz="550" spc="15" dirty="0" smtClean="0">
                <a:latin typeface="Arial"/>
                <a:cs typeface="Arial"/>
              </a:rPr>
              <a:t>small PD</a:t>
            </a:r>
            <a:r>
              <a:rPr sz="550" spc="10" dirty="0" smtClean="0">
                <a:latin typeface="Arial"/>
                <a:cs typeface="Arial"/>
              </a:rPr>
              <a:t> </a:t>
            </a:r>
            <a:r>
              <a:rPr sz="550" spc="15" dirty="0" smtClean="0">
                <a:latin typeface="Arial"/>
                <a:cs typeface="Arial"/>
              </a:rPr>
              <a:t>pulses</a:t>
            </a:r>
            <a:r>
              <a:rPr sz="550" spc="10" dirty="0" smtClean="0">
                <a:latin typeface="Arial"/>
                <a:cs typeface="Arial"/>
              </a:rPr>
              <a:t> </a:t>
            </a:r>
            <a:r>
              <a:rPr sz="550" spc="15" dirty="0" smtClean="0">
                <a:latin typeface="Arial"/>
                <a:cs typeface="Arial"/>
              </a:rPr>
              <a:t>from</a:t>
            </a:r>
            <a:r>
              <a:rPr sz="550" spc="10" dirty="0" smtClean="0">
                <a:latin typeface="Arial"/>
                <a:cs typeface="Arial"/>
              </a:rPr>
              <a:t> </a:t>
            </a:r>
            <a:r>
              <a:rPr sz="550" spc="15" dirty="0" smtClean="0">
                <a:latin typeface="Arial"/>
                <a:cs typeface="Arial"/>
              </a:rPr>
              <a:t>one</a:t>
            </a:r>
            <a:r>
              <a:rPr sz="550" spc="10" dirty="0" smtClean="0">
                <a:latin typeface="Arial"/>
                <a:cs typeface="Arial"/>
              </a:rPr>
              <a:t> </a:t>
            </a:r>
            <a:r>
              <a:rPr sz="550" spc="20" dirty="0" smtClean="0">
                <a:latin typeface="Arial"/>
                <a:cs typeface="Arial"/>
              </a:rPr>
              <a:t>HFCT</a:t>
            </a:r>
            <a:r>
              <a:rPr sz="550" spc="15" dirty="0" smtClean="0">
                <a:latin typeface="Arial"/>
                <a:cs typeface="Arial"/>
              </a:rPr>
              <a:t> and</a:t>
            </a:r>
            <a:r>
              <a:rPr sz="550" spc="10" dirty="0" smtClean="0">
                <a:latin typeface="Arial"/>
                <a:cs typeface="Arial"/>
              </a:rPr>
              <a:t> injects </a:t>
            </a:r>
            <a:r>
              <a:rPr sz="550" spc="15" dirty="0" smtClean="0">
                <a:latin typeface="Arial"/>
                <a:cs typeface="Arial"/>
              </a:rPr>
              <a:t>a</a:t>
            </a:r>
            <a:r>
              <a:rPr sz="550" spc="10" dirty="0" smtClean="0">
                <a:latin typeface="Arial"/>
                <a:cs typeface="Arial"/>
              </a:rPr>
              <a:t> </a:t>
            </a:r>
            <a:r>
              <a:rPr sz="550" spc="15" dirty="0" smtClean="0">
                <a:latin typeface="Arial"/>
                <a:cs typeface="Arial"/>
              </a:rPr>
              <a:t>high</a:t>
            </a:r>
            <a:r>
              <a:rPr sz="550" spc="10" dirty="0" smtClean="0">
                <a:latin typeface="Arial"/>
                <a:cs typeface="Arial"/>
              </a:rPr>
              <a:t> </a:t>
            </a:r>
            <a:r>
              <a:rPr sz="550" spc="15" dirty="0" smtClean="0">
                <a:latin typeface="Arial"/>
                <a:cs typeface="Arial"/>
              </a:rPr>
              <a:t>magnitude</a:t>
            </a:r>
            <a:r>
              <a:rPr sz="550" spc="10" dirty="0" smtClean="0">
                <a:latin typeface="Arial"/>
                <a:cs typeface="Arial"/>
              </a:rPr>
              <a:t> pulse </a:t>
            </a:r>
            <a:r>
              <a:rPr sz="550" spc="15" dirty="0" smtClean="0">
                <a:latin typeface="Arial"/>
                <a:cs typeface="Arial"/>
              </a:rPr>
              <a:t>back</a:t>
            </a:r>
            <a:r>
              <a:rPr sz="550" spc="10" dirty="0" smtClean="0">
                <a:latin typeface="Arial"/>
                <a:cs typeface="Arial"/>
              </a:rPr>
              <a:t> into </a:t>
            </a:r>
            <a:r>
              <a:rPr sz="550" spc="15" dirty="0" smtClean="0">
                <a:latin typeface="Arial"/>
                <a:cs typeface="Arial"/>
              </a:rPr>
              <a:t>the</a:t>
            </a:r>
            <a:r>
              <a:rPr sz="550" spc="10" dirty="0" smtClean="0">
                <a:latin typeface="Arial"/>
                <a:cs typeface="Arial"/>
              </a:rPr>
              <a:t> </a:t>
            </a:r>
            <a:r>
              <a:rPr sz="550" spc="15" dirty="0" smtClean="0">
                <a:latin typeface="Arial"/>
                <a:cs typeface="Arial"/>
              </a:rPr>
              <a:t>cable</a:t>
            </a:r>
            <a:endParaRPr sz="5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93101" y="6284036"/>
            <a:ext cx="596900" cy="260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8890" algn="ctr">
              <a:lnSpc>
                <a:spcPct val="100000"/>
              </a:lnSpc>
            </a:pPr>
            <a:r>
              <a:rPr sz="550" spc="20" dirty="0" smtClean="0">
                <a:latin typeface="Arial"/>
                <a:cs typeface="Arial"/>
              </a:rPr>
              <a:t>TEV</a:t>
            </a:r>
            <a:r>
              <a:rPr sz="550" spc="10" dirty="0" smtClean="0">
                <a:latin typeface="Arial"/>
                <a:cs typeface="Arial"/>
              </a:rPr>
              <a:t> </a:t>
            </a:r>
            <a:r>
              <a:rPr sz="550" spc="15" dirty="0" smtClean="0">
                <a:latin typeface="Arial"/>
                <a:cs typeface="Arial"/>
              </a:rPr>
              <a:t>sensor</a:t>
            </a:r>
            <a:endParaRPr sz="550">
              <a:latin typeface="Arial"/>
              <a:cs typeface="Arial"/>
            </a:endParaRPr>
          </a:p>
          <a:p>
            <a:pPr marL="12700" marR="12700" algn="ctr">
              <a:lnSpc>
                <a:spcPts val="650"/>
              </a:lnSpc>
              <a:spcBef>
                <a:spcPts val="15"/>
              </a:spcBef>
            </a:pPr>
            <a:r>
              <a:rPr sz="550" spc="10" dirty="0" smtClean="0">
                <a:latin typeface="Arial"/>
                <a:cs typeface="Arial"/>
              </a:rPr>
              <a:t>to </a:t>
            </a:r>
            <a:r>
              <a:rPr sz="550" spc="15" dirty="0" smtClean="0">
                <a:latin typeface="Arial"/>
                <a:cs typeface="Arial"/>
              </a:rPr>
              <a:t>detect</a:t>
            </a:r>
            <a:r>
              <a:rPr sz="550" spc="10" dirty="0" smtClean="0">
                <a:latin typeface="Arial"/>
                <a:cs typeface="Arial"/>
              </a:rPr>
              <a:t> external</a:t>
            </a:r>
            <a:r>
              <a:rPr sz="550" spc="15" dirty="0" smtClean="0">
                <a:latin typeface="Arial"/>
                <a:cs typeface="Arial"/>
              </a:rPr>
              <a:t> discharges</a:t>
            </a:r>
            <a:endParaRPr sz="55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96937" y="1569107"/>
          <a:ext cx="2849796" cy="949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230"/>
                <a:gridCol w="951566"/>
              </a:tblGrid>
              <a:tr h="280162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Item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69340">
                <a:tc>
                  <a:txBody>
                    <a:bodyPr/>
                    <a:lstStyle/>
                    <a:p>
                      <a:pPr marL="105410" marR="148590">
                        <a:lnSpc>
                          <a:spcPct val="1018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 channel portable system (Integrated with ha</a:t>
                      </a:r>
                      <a:r>
                        <a:rPr sz="900" spc="-2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dwa</a:t>
                      </a:r>
                      <a:r>
                        <a:rPr sz="900" spc="-2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filters, p</a:t>
                      </a:r>
                      <a:r>
                        <a:rPr sz="900" spc="-2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otection, acquisition, power supply and synch</a:t>
                      </a:r>
                      <a:r>
                        <a:rPr sz="900" spc="-2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onization)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96937" y="3063813"/>
          <a:ext cx="2849796" cy="1358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230"/>
                <a:gridCol w="951566"/>
              </a:tblGrid>
              <a:tr h="28016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Item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2168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 calibrator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382305">
                <a:tc>
                  <a:txBody>
                    <a:bodyPr/>
                    <a:lstStyle/>
                    <a:p>
                      <a:pPr marL="105410" marR="57150">
                        <a:lnSpc>
                          <a:spcPct val="101899"/>
                        </a:lnSpc>
                      </a:pPr>
                      <a:r>
                        <a:rPr sz="900" spc="-8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ransponder  (needed when cable lengths a</a:t>
                      </a:r>
                      <a:r>
                        <a:rPr sz="900" spc="-2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g</a:t>
                      </a:r>
                      <a:r>
                        <a:rPr sz="900" spc="-2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eater than 5 km)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32167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HFCT (set of 2)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32168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Coaxial cables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880224" y="1569107"/>
          <a:ext cx="2849797" cy="2055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231"/>
                <a:gridCol w="951566"/>
              </a:tblGrid>
              <a:tr h="280162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Item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2167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10m coaxial cables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32163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Power cable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3216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Earth cable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382311">
                <a:tc>
                  <a:txBody>
                    <a:bodyPr/>
                    <a:lstStyle/>
                    <a:p>
                      <a:pPr marL="105410" marR="569595">
                        <a:lnSpc>
                          <a:spcPct val="101899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 F</a:t>
                      </a:r>
                      <a:r>
                        <a:rPr sz="900" spc="-2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equency Cur</a:t>
                      </a:r>
                      <a:r>
                        <a:rPr sz="900" spc="-2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ent </a:t>
                      </a:r>
                      <a:r>
                        <a:rPr sz="900" spc="-8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ransformers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3216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Noise antenna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32163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Laptop, with installed softwa</a:t>
                      </a:r>
                      <a:r>
                        <a:rPr sz="900" spc="-2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3216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Accessory case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790174"/>
            <a:ext cx="6172200" cy="8353181"/>
          </a:xfrm>
          <a:custGeom>
            <a:avLst/>
            <a:gdLst/>
            <a:ahLst/>
            <a:cxnLst/>
            <a:rect l="l" t="t" r="r" b="b"/>
            <a:pathLst>
              <a:path w="6172200" h="8353181">
                <a:moveTo>
                  <a:pt x="0" y="8353181"/>
                </a:moveTo>
                <a:lnTo>
                  <a:pt x="6172200" y="8353181"/>
                </a:lnTo>
                <a:lnTo>
                  <a:pt x="6172200" y="0"/>
                </a:lnTo>
                <a:lnTo>
                  <a:pt x="0" y="0"/>
                </a:lnTo>
                <a:lnTo>
                  <a:pt x="0" y="835318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79576" y="289037"/>
            <a:ext cx="219285" cy="219668"/>
          </a:xfrm>
          <a:custGeom>
            <a:avLst/>
            <a:gdLst/>
            <a:ahLst/>
            <a:cxnLst/>
            <a:rect l="l" t="t" r="r" b="b"/>
            <a:pathLst>
              <a:path w="219285" h="219668">
                <a:moveTo>
                  <a:pt x="99088" y="0"/>
                </a:moveTo>
                <a:lnTo>
                  <a:pt x="60083" y="11616"/>
                </a:lnTo>
                <a:lnTo>
                  <a:pt x="28559" y="36719"/>
                </a:lnTo>
                <a:lnTo>
                  <a:pt x="7528" y="72982"/>
                </a:lnTo>
                <a:lnTo>
                  <a:pt x="0" y="118076"/>
                </a:lnTo>
                <a:lnTo>
                  <a:pt x="1978" y="132002"/>
                </a:lnTo>
                <a:lnTo>
                  <a:pt x="17821" y="169672"/>
                </a:lnTo>
                <a:lnTo>
                  <a:pt x="46461" y="198756"/>
                </a:lnTo>
                <a:lnTo>
                  <a:pt x="85237" y="216131"/>
                </a:lnTo>
                <a:lnTo>
                  <a:pt x="115407" y="219668"/>
                </a:lnTo>
                <a:lnTo>
                  <a:pt x="128410" y="218237"/>
                </a:lnTo>
                <a:lnTo>
                  <a:pt x="140919" y="215333"/>
                </a:lnTo>
                <a:lnTo>
                  <a:pt x="152843" y="211046"/>
                </a:lnTo>
                <a:lnTo>
                  <a:pt x="164092" y="205470"/>
                </a:lnTo>
                <a:lnTo>
                  <a:pt x="97188" y="148485"/>
                </a:lnTo>
                <a:lnTo>
                  <a:pt x="212632" y="148485"/>
                </a:lnTo>
                <a:lnTo>
                  <a:pt x="215301" y="140116"/>
                </a:lnTo>
                <a:lnTo>
                  <a:pt x="217728" y="127841"/>
                </a:lnTo>
                <a:lnTo>
                  <a:pt x="219082" y="113611"/>
                </a:lnTo>
                <a:lnTo>
                  <a:pt x="219285" y="97014"/>
                </a:lnTo>
                <a:lnTo>
                  <a:pt x="216855" y="83592"/>
                </a:lnTo>
                <a:lnTo>
                  <a:pt x="200060" y="47415"/>
                </a:lnTo>
                <a:lnTo>
                  <a:pt x="170619" y="19648"/>
                </a:lnTo>
                <a:lnTo>
                  <a:pt x="130609" y="3214"/>
                </a:lnTo>
                <a:lnTo>
                  <a:pt x="115282" y="760"/>
                </a:lnTo>
                <a:lnTo>
                  <a:pt x="99088" y="0"/>
                </a:lnTo>
                <a:close/>
              </a:path>
              <a:path w="219285" h="219668">
                <a:moveTo>
                  <a:pt x="212632" y="148485"/>
                </a:moveTo>
                <a:lnTo>
                  <a:pt x="186241" y="148485"/>
                </a:lnTo>
                <a:lnTo>
                  <a:pt x="207533" y="160460"/>
                </a:lnTo>
                <a:lnTo>
                  <a:pt x="211877" y="150851"/>
                </a:lnTo>
                <a:lnTo>
                  <a:pt x="212632" y="1484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06540" y="215798"/>
            <a:ext cx="182880" cy="365759"/>
          </a:xfrm>
          <a:custGeom>
            <a:avLst/>
            <a:gdLst/>
            <a:ahLst/>
            <a:cxnLst/>
            <a:rect l="l" t="t" r="r" b="b"/>
            <a:pathLst>
              <a:path w="182880" h="365759">
                <a:moveTo>
                  <a:pt x="182880" y="0"/>
                </a:moveTo>
                <a:lnTo>
                  <a:pt x="0" y="0"/>
                </a:lnTo>
                <a:lnTo>
                  <a:pt x="0" y="365760"/>
                </a:lnTo>
                <a:lnTo>
                  <a:pt x="182880" y="365760"/>
                </a:lnTo>
                <a:lnTo>
                  <a:pt x="182880" y="359156"/>
                </a:lnTo>
                <a:lnTo>
                  <a:pt x="168458" y="358568"/>
                </a:lnTo>
                <a:lnTo>
                  <a:pt x="154351" y="356832"/>
                </a:lnTo>
                <a:lnTo>
                  <a:pt x="114382" y="345119"/>
                </a:lnTo>
                <a:lnTo>
                  <a:pt x="78907" y="324472"/>
                </a:lnTo>
                <a:lnTo>
                  <a:pt x="49172" y="295943"/>
                </a:lnTo>
                <a:lnTo>
                  <a:pt x="26422" y="260587"/>
                </a:lnTo>
                <a:lnTo>
                  <a:pt x="11902" y="219458"/>
                </a:lnTo>
                <a:lnTo>
                  <a:pt x="6858" y="173609"/>
                </a:lnTo>
                <a:lnTo>
                  <a:pt x="8216" y="159117"/>
                </a:lnTo>
                <a:lnTo>
                  <a:pt x="19020" y="117985"/>
                </a:lnTo>
                <a:lnTo>
                  <a:pt x="38896" y="81388"/>
                </a:lnTo>
                <a:lnTo>
                  <a:pt x="66532" y="50639"/>
                </a:lnTo>
                <a:lnTo>
                  <a:pt x="100616" y="27050"/>
                </a:lnTo>
                <a:lnTo>
                  <a:pt x="139836" y="11934"/>
                </a:lnTo>
                <a:lnTo>
                  <a:pt x="182880" y="6604"/>
                </a:lnTo>
                <a:lnTo>
                  <a:pt x="1828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9419" y="215798"/>
            <a:ext cx="182880" cy="365759"/>
          </a:xfrm>
          <a:custGeom>
            <a:avLst/>
            <a:gdLst/>
            <a:ahLst/>
            <a:cxnLst/>
            <a:rect l="l" t="t" r="r" b="b"/>
            <a:pathLst>
              <a:path w="182880" h="365759">
                <a:moveTo>
                  <a:pt x="182880" y="0"/>
                </a:moveTo>
                <a:lnTo>
                  <a:pt x="0" y="0"/>
                </a:lnTo>
                <a:lnTo>
                  <a:pt x="13771" y="7139"/>
                </a:lnTo>
                <a:lnTo>
                  <a:pt x="27927" y="8826"/>
                </a:lnTo>
                <a:lnTo>
                  <a:pt x="41723" y="11624"/>
                </a:lnTo>
                <a:lnTo>
                  <a:pt x="80483" y="26269"/>
                </a:lnTo>
                <a:lnTo>
                  <a:pt x="114331" y="49404"/>
                </a:lnTo>
                <a:lnTo>
                  <a:pt x="142015" y="79895"/>
                </a:lnTo>
                <a:lnTo>
                  <a:pt x="162284" y="116610"/>
                </a:lnTo>
                <a:lnTo>
                  <a:pt x="173885" y="158412"/>
                </a:lnTo>
                <a:lnTo>
                  <a:pt x="176186" y="188547"/>
                </a:lnTo>
                <a:lnTo>
                  <a:pt x="175360" y="201279"/>
                </a:lnTo>
                <a:lnTo>
                  <a:pt x="165358" y="250912"/>
                </a:lnTo>
                <a:lnTo>
                  <a:pt x="153871" y="287705"/>
                </a:lnTo>
                <a:lnTo>
                  <a:pt x="182880" y="312407"/>
                </a:lnTo>
                <a:lnTo>
                  <a:pt x="182880" y="0"/>
                </a:lnTo>
                <a:close/>
              </a:path>
              <a:path w="182880" h="365759">
                <a:moveTo>
                  <a:pt x="97751" y="329430"/>
                </a:moveTo>
                <a:lnTo>
                  <a:pt x="51914" y="351327"/>
                </a:lnTo>
                <a:lnTo>
                  <a:pt x="13420" y="358648"/>
                </a:lnTo>
                <a:lnTo>
                  <a:pt x="0" y="359156"/>
                </a:lnTo>
                <a:lnTo>
                  <a:pt x="0" y="365760"/>
                </a:lnTo>
                <a:lnTo>
                  <a:pt x="156476" y="365760"/>
                </a:lnTo>
                <a:lnTo>
                  <a:pt x="97751" y="32943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56618" y="9474200"/>
            <a:ext cx="143573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30" dirty="0" smtClean="0">
                <a:solidFill>
                  <a:srgbClr val="D71920"/>
                </a:solidFill>
                <a:latin typeface="Arial"/>
                <a:cs typeface="Arial"/>
                <a:hlinkClick r:id="rId2"/>
              </a:rPr>
              <a:t>ww</a:t>
            </a:r>
            <a:r>
              <a:rPr sz="1000" b="1" spc="-25" dirty="0" smtClean="0">
                <a:solidFill>
                  <a:srgbClr val="D71920"/>
                </a:solidFill>
                <a:latin typeface="Arial"/>
                <a:cs typeface="Arial"/>
                <a:hlinkClick r:id="rId2"/>
              </a:rPr>
              <a:t>w</a:t>
            </a:r>
            <a:r>
              <a:rPr sz="1000" b="1" spc="-5" dirty="0" smtClean="0">
                <a:solidFill>
                  <a:srgbClr val="D71920"/>
                </a:solidFill>
                <a:latin typeface="Arial"/>
                <a:cs typeface="Arial"/>
                <a:hlinkClick r:id="rId2"/>
              </a:rPr>
              <a:t>.qualit</a:t>
            </a:r>
            <a:r>
              <a:rPr sz="1000" b="1" spc="-25" dirty="0" smtClean="0">
                <a:solidFill>
                  <a:srgbClr val="D71920"/>
                </a:solidFill>
                <a:latin typeface="Arial"/>
                <a:cs typeface="Arial"/>
                <a:hlinkClick r:id="rId2"/>
              </a:rPr>
              <a:t>r</a:t>
            </a:r>
            <a:r>
              <a:rPr sz="1000" b="1" spc="0" dirty="0" smtClean="0">
                <a:solidFill>
                  <a:srgbClr val="D71920"/>
                </a:solidFill>
                <a:latin typeface="Arial"/>
                <a:cs typeface="Arial"/>
                <a:hlinkClick r:id="rId2"/>
              </a:rPr>
              <a:t>olcorp.com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98087"/>
            <a:ext cx="6972300" cy="92087"/>
          </a:xfrm>
          <a:custGeom>
            <a:avLst/>
            <a:gdLst/>
            <a:ahLst/>
            <a:cxnLst/>
            <a:rect l="l" t="t" r="r" b="b"/>
            <a:pathLst>
              <a:path w="6972300" h="92087">
                <a:moveTo>
                  <a:pt x="0" y="92087"/>
                </a:moveTo>
                <a:lnTo>
                  <a:pt x="0" y="0"/>
                </a:lnTo>
                <a:lnTo>
                  <a:pt x="6972300" y="0"/>
                </a:lnTo>
                <a:lnTo>
                  <a:pt x="6972300" y="92087"/>
                </a:lnTo>
                <a:lnTo>
                  <a:pt x="0" y="92087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143355"/>
            <a:ext cx="6972300" cy="92087"/>
          </a:xfrm>
          <a:custGeom>
            <a:avLst/>
            <a:gdLst/>
            <a:ahLst/>
            <a:cxnLst/>
            <a:rect l="l" t="t" r="r" b="b"/>
            <a:pathLst>
              <a:path w="6972300" h="92087">
                <a:moveTo>
                  <a:pt x="0" y="92087"/>
                </a:moveTo>
                <a:lnTo>
                  <a:pt x="0" y="0"/>
                </a:lnTo>
                <a:lnTo>
                  <a:pt x="6972300" y="0"/>
                </a:lnTo>
                <a:lnTo>
                  <a:pt x="6972300" y="92087"/>
                </a:lnTo>
                <a:lnTo>
                  <a:pt x="0" y="92087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0100" y="790171"/>
            <a:ext cx="2743200" cy="228600"/>
          </a:xfrm>
          <a:custGeom>
            <a:avLst/>
            <a:gdLst/>
            <a:ahLst/>
            <a:cxnLst/>
            <a:rect l="l" t="t" r="r" b="b"/>
            <a:pathLst>
              <a:path w="2743200" h="228600">
                <a:moveTo>
                  <a:pt x="0" y="228600"/>
                </a:moveTo>
                <a:lnTo>
                  <a:pt x="2743200" y="228600"/>
                </a:lnTo>
                <a:lnTo>
                  <a:pt x="2743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9718" y="813892"/>
            <a:ext cx="2218055" cy="193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solidFill>
                  <a:srgbClr val="FFFFFF"/>
                </a:solidFill>
                <a:latin typeface="Arial"/>
                <a:cs typeface="Arial"/>
              </a:rPr>
              <a:t>TECHNICAL </a:t>
            </a:r>
            <a:r>
              <a:rPr sz="1200" b="1" spc="-10" dirty="0" smtClean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1200" b="1" spc="-10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0" dirty="0" smtClean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89000" y="1082253"/>
          <a:ext cx="6083299" cy="6999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/>
                <a:gridCol w="1476949"/>
                <a:gridCol w="3577650"/>
              </a:tblGrid>
              <a:tr h="24426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D71920"/>
                          </a:solidFill>
                          <a:latin typeface="Arial"/>
                          <a:cs typeface="Arial"/>
                        </a:rPr>
                        <a:t>C-PDP system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spc="-4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oltage range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90 to 264 V AC; 47 to 63 Hz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177807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Supply power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 W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177793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Input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 channels (can take output f</a:t>
                      </a:r>
                      <a:r>
                        <a:rPr sz="8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om HFC</a:t>
                      </a:r>
                      <a:r>
                        <a:rPr sz="800" spc="-9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 TE</a:t>
                      </a:r>
                      <a:r>
                        <a:rPr sz="800" spc="-10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 noise antenna)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177796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800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 p</a:t>
                      </a:r>
                      <a:r>
                        <a:rPr sz="8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otection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&gt; 90V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204811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Sampling rate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125 MS/s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20159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b="1" spc="-75" dirty="0" smtClean="0">
                          <a:solidFill>
                            <a:srgbClr val="D719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0" dirty="0" smtClean="0">
                          <a:solidFill>
                            <a:srgbClr val="D71920"/>
                          </a:solidFill>
                          <a:latin typeface="Arial"/>
                          <a:cs typeface="Arial"/>
                        </a:rPr>
                        <a:t>ransponder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Input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 Channel (captu</a:t>
                      </a:r>
                      <a:r>
                        <a:rPr sz="8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 PD pulse &gt;10 mV f</a:t>
                      </a:r>
                      <a:r>
                        <a:rPr sz="8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om HFCT)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177796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Output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 outputs: 1 - HV pulse 180 V (out into HFCT). 2 - trigger pulse 5 V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177803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Modes of operation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ee running mode and trigger mode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204807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Power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Recha</a:t>
                      </a:r>
                      <a:r>
                        <a:rPr sz="800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geable batter</a:t>
                      </a:r>
                      <a:r>
                        <a:rPr sz="800" spc="-6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 runs for 8 hours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20159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D71920"/>
                          </a:solidFill>
                          <a:latin typeface="Arial"/>
                          <a:cs typeface="Arial"/>
                        </a:rPr>
                        <a:t>HFCT sensors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Mounting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Clamped a</a:t>
                      </a:r>
                      <a:r>
                        <a:rPr sz="8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ound cable earth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177796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Output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Coaxial analog output (BNC type)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177803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Bandwidth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200 kHz - 15 MHz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204807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Sensitivity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 to 10 mV/mA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201589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D71920"/>
                          </a:solidFill>
                          <a:latin typeface="Arial"/>
                          <a:cs typeface="Arial"/>
                        </a:rPr>
                        <a:t>TEV sensors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Mounting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Magnetically attached to metal clad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177803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Output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Coaxial analog output (BNC type)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Bandwidth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 MHz - 50 MHZ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204804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Sensitivity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 to 100 mV/V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D71920"/>
                          </a:solidFill>
                          <a:latin typeface="Arial"/>
                          <a:cs typeface="Arial"/>
                        </a:rPr>
                        <a:t>Noise sensor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RF antenna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100 - 3000 MHZ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22859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D71920"/>
                          </a:solidFill>
                          <a:latin typeface="Arial"/>
                          <a:cs typeface="Arial"/>
                        </a:rPr>
                        <a:t>HV testing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Compatible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Ability to monitor and </a:t>
                      </a:r>
                      <a:r>
                        <a:rPr sz="8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eco</a:t>
                      </a:r>
                      <a:r>
                        <a:rPr sz="8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 PD during testing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201597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D71920"/>
                          </a:solidFill>
                          <a:latin typeface="Arial"/>
                          <a:cs typeface="Arial"/>
                        </a:rPr>
                        <a:t>Envi</a:t>
                      </a:r>
                      <a:r>
                        <a:rPr sz="800" b="1" spc="-15" dirty="0" smtClean="0">
                          <a:solidFill>
                            <a:srgbClr val="D719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spc="0" dirty="0" smtClean="0">
                          <a:solidFill>
                            <a:srgbClr val="D71920"/>
                          </a:solidFill>
                          <a:latin typeface="Arial"/>
                          <a:cs typeface="Arial"/>
                        </a:rPr>
                        <a:t>onmental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Ambient operating temperatu</a:t>
                      </a:r>
                      <a:r>
                        <a:rPr sz="8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-25° to +55° C [-13° to +131° F]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177807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Storage temperatu</a:t>
                      </a:r>
                      <a:r>
                        <a:rPr sz="8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-25° to +85° C [-13° to +185° F]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Humidity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5 - 95% non-condensing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Enclosu</a:t>
                      </a:r>
                      <a:r>
                        <a:rPr sz="8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 rating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IP66 when closed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177797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Seismic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IEEE C37.98 (Seismic </a:t>
                      </a:r>
                      <a:r>
                        <a:rPr sz="800" spc="-9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esting of Relays)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431791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Envi</a:t>
                      </a:r>
                      <a:r>
                        <a:rPr sz="8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onmental test compliance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BS EN 60068-2-2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BS EN 60068-2-1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BS EN 60068-2-78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458793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ibration test compliance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BS EN 68-2-6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BS EN 68-2-27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BS EN 68-2-29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328597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D71920"/>
                          </a:solidFill>
                          <a:latin typeface="Arial"/>
                          <a:cs typeface="Arial"/>
                        </a:rPr>
                        <a:t>Immunity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EMC test compliance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21920">
                        <a:lnSpc>
                          <a:spcPct val="1042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Confirms to </a:t>
                      </a:r>
                      <a:r>
                        <a:rPr sz="8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elevant specifications for monitoring / cont</a:t>
                      </a:r>
                      <a:r>
                        <a:rPr sz="8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ol equipment in HV substations.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204801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Others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EMI / RFI immunity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20159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D71920"/>
                          </a:solidFill>
                          <a:latin typeface="Arial"/>
                          <a:cs typeface="Arial"/>
                        </a:rPr>
                        <a:t>Optional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Calibrator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Calibration can be supplied to perform o</a:t>
                      </a:r>
                      <a:r>
                        <a:rPr sz="8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fline pC calibration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204796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Sync unit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Exte</a:t>
                      </a:r>
                      <a:r>
                        <a:rPr sz="800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nal sync unit can be used to synch</a:t>
                      </a:r>
                      <a:r>
                        <a:rPr sz="8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onize the system to exte</a:t>
                      </a:r>
                      <a:r>
                        <a:rPr sz="800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nal trigger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201597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D71920"/>
                          </a:solidFill>
                          <a:latin typeface="Arial"/>
                          <a:cs typeface="Arial"/>
                        </a:rPr>
                        <a:t>Mechanical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Dimensions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800 mm x 600 mm x 350 mm [31.5” x 23.6” x 13.8”]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329506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800" spc="-5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spc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eight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2148205">
                        <a:lnSpc>
                          <a:spcPct val="104200"/>
                        </a:lnSpc>
                      </a:pPr>
                      <a:r>
                        <a:rPr sz="8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Main unit:15 kg [33 lbs] Accessory box:16 kg [35.3 lbs]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939598"/>
                      </a:solidFill>
                      <a:prstDash val="solid"/>
                    </a:lnT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744131"/>
            <a:ext cx="6172200" cy="7250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79576" y="289037"/>
            <a:ext cx="219285" cy="219668"/>
          </a:xfrm>
          <a:custGeom>
            <a:avLst/>
            <a:gdLst/>
            <a:ahLst/>
            <a:cxnLst/>
            <a:rect l="l" t="t" r="r" b="b"/>
            <a:pathLst>
              <a:path w="219285" h="219668">
                <a:moveTo>
                  <a:pt x="99088" y="0"/>
                </a:moveTo>
                <a:lnTo>
                  <a:pt x="60083" y="11616"/>
                </a:lnTo>
                <a:lnTo>
                  <a:pt x="28559" y="36719"/>
                </a:lnTo>
                <a:lnTo>
                  <a:pt x="7528" y="72982"/>
                </a:lnTo>
                <a:lnTo>
                  <a:pt x="0" y="118076"/>
                </a:lnTo>
                <a:lnTo>
                  <a:pt x="1978" y="132002"/>
                </a:lnTo>
                <a:lnTo>
                  <a:pt x="17821" y="169672"/>
                </a:lnTo>
                <a:lnTo>
                  <a:pt x="46461" y="198756"/>
                </a:lnTo>
                <a:lnTo>
                  <a:pt x="85237" y="216131"/>
                </a:lnTo>
                <a:lnTo>
                  <a:pt x="115407" y="219668"/>
                </a:lnTo>
                <a:lnTo>
                  <a:pt x="128410" y="218237"/>
                </a:lnTo>
                <a:lnTo>
                  <a:pt x="140919" y="215333"/>
                </a:lnTo>
                <a:lnTo>
                  <a:pt x="152843" y="211046"/>
                </a:lnTo>
                <a:lnTo>
                  <a:pt x="164092" y="205470"/>
                </a:lnTo>
                <a:lnTo>
                  <a:pt x="97188" y="148485"/>
                </a:lnTo>
                <a:lnTo>
                  <a:pt x="212632" y="148485"/>
                </a:lnTo>
                <a:lnTo>
                  <a:pt x="215301" y="140116"/>
                </a:lnTo>
                <a:lnTo>
                  <a:pt x="217728" y="127841"/>
                </a:lnTo>
                <a:lnTo>
                  <a:pt x="219082" y="113611"/>
                </a:lnTo>
                <a:lnTo>
                  <a:pt x="219285" y="97014"/>
                </a:lnTo>
                <a:lnTo>
                  <a:pt x="216855" y="83592"/>
                </a:lnTo>
                <a:lnTo>
                  <a:pt x="200060" y="47415"/>
                </a:lnTo>
                <a:lnTo>
                  <a:pt x="170619" y="19648"/>
                </a:lnTo>
                <a:lnTo>
                  <a:pt x="130609" y="3214"/>
                </a:lnTo>
                <a:lnTo>
                  <a:pt x="115282" y="760"/>
                </a:lnTo>
                <a:lnTo>
                  <a:pt x="99088" y="0"/>
                </a:lnTo>
                <a:close/>
              </a:path>
              <a:path w="219285" h="219668">
                <a:moveTo>
                  <a:pt x="212632" y="148485"/>
                </a:moveTo>
                <a:lnTo>
                  <a:pt x="186241" y="148485"/>
                </a:lnTo>
                <a:lnTo>
                  <a:pt x="207533" y="160460"/>
                </a:lnTo>
                <a:lnTo>
                  <a:pt x="211877" y="150851"/>
                </a:lnTo>
                <a:lnTo>
                  <a:pt x="212632" y="1484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06540" y="215798"/>
            <a:ext cx="182879" cy="365759"/>
          </a:xfrm>
          <a:custGeom>
            <a:avLst/>
            <a:gdLst/>
            <a:ahLst/>
            <a:cxnLst/>
            <a:rect l="l" t="t" r="r" b="b"/>
            <a:pathLst>
              <a:path w="182879" h="365759">
                <a:moveTo>
                  <a:pt x="182880" y="0"/>
                </a:moveTo>
                <a:lnTo>
                  <a:pt x="0" y="0"/>
                </a:lnTo>
                <a:lnTo>
                  <a:pt x="0" y="365760"/>
                </a:lnTo>
                <a:lnTo>
                  <a:pt x="182880" y="365760"/>
                </a:lnTo>
                <a:lnTo>
                  <a:pt x="182880" y="359156"/>
                </a:lnTo>
                <a:lnTo>
                  <a:pt x="168458" y="358568"/>
                </a:lnTo>
                <a:lnTo>
                  <a:pt x="154351" y="356832"/>
                </a:lnTo>
                <a:lnTo>
                  <a:pt x="114380" y="345119"/>
                </a:lnTo>
                <a:lnTo>
                  <a:pt x="78902" y="324471"/>
                </a:lnTo>
                <a:lnTo>
                  <a:pt x="49164" y="295941"/>
                </a:lnTo>
                <a:lnTo>
                  <a:pt x="26412" y="260584"/>
                </a:lnTo>
                <a:lnTo>
                  <a:pt x="11890" y="219452"/>
                </a:lnTo>
                <a:lnTo>
                  <a:pt x="6846" y="173599"/>
                </a:lnTo>
                <a:lnTo>
                  <a:pt x="8205" y="159108"/>
                </a:lnTo>
                <a:lnTo>
                  <a:pt x="19012" y="117978"/>
                </a:lnTo>
                <a:lnTo>
                  <a:pt x="38891" y="81383"/>
                </a:lnTo>
                <a:lnTo>
                  <a:pt x="66530" y="50636"/>
                </a:lnTo>
                <a:lnTo>
                  <a:pt x="100616" y="27048"/>
                </a:lnTo>
                <a:lnTo>
                  <a:pt x="139837" y="11933"/>
                </a:lnTo>
                <a:lnTo>
                  <a:pt x="182880" y="6604"/>
                </a:lnTo>
                <a:lnTo>
                  <a:pt x="1828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9419" y="215798"/>
            <a:ext cx="182879" cy="365759"/>
          </a:xfrm>
          <a:custGeom>
            <a:avLst/>
            <a:gdLst/>
            <a:ahLst/>
            <a:cxnLst/>
            <a:rect l="l" t="t" r="r" b="b"/>
            <a:pathLst>
              <a:path w="182879" h="365759">
                <a:moveTo>
                  <a:pt x="182880" y="0"/>
                </a:moveTo>
                <a:lnTo>
                  <a:pt x="0" y="0"/>
                </a:lnTo>
                <a:lnTo>
                  <a:pt x="13768" y="7138"/>
                </a:lnTo>
                <a:lnTo>
                  <a:pt x="27924" y="8825"/>
                </a:lnTo>
                <a:lnTo>
                  <a:pt x="41719" y="11623"/>
                </a:lnTo>
                <a:lnTo>
                  <a:pt x="80481" y="26267"/>
                </a:lnTo>
                <a:lnTo>
                  <a:pt x="114330" y="49402"/>
                </a:lnTo>
                <a:lnTo>
                  <a:pt x="142015" y="79893"/>
                </a:lnTo>
                <a:lnTo>
                  <a:pt x="162284" y="116607"/>
                </a:lnTo>
                <a:lnTo>
                  <a:pt x="173885" y="158408"/>
                </a:lnTo>
                <a:lnTo>
                  <a:pt x="176187" y="188542"/>
                </a:lnTo>
                <a:lnTo>
                  <a:pt x="175360" y="201275"/>
                </a:lnTo>
                <a:lnTo>
                  <a:pt x="165359" y="250909"/>
                </a:lnTo>
                <a:lnTo>
                  <a:pt x="153872" y="287700"/>
                </a:lnTo>
                <a:lnTo>
                  <a:pt x="182880" y="312407"/>
                </a:lnTo>
                <a:lnTo>
                  <a:pt x="182880" y="0"/>
                </a:lnTo>
                <a:close/>
              </a:path>
              <a:path w="182879" h="365759">
                <a:moveTo>
                  <a:pt x="97751" y="329430"/>
                </a:moveTo>
                <a:lnTo>
                  <a:pt x="51914" y="351327"/>
                </a:lnTo>
                <a:lnTo>
                  <a:pt x="13420" y="358648"/>
                </a:lnTo>
                <a:lnTo>
                  <a:pt x="0" y="359156"/>
                </a:lnTo>
                <a:lnTo>
                  <a:pt x="0" y="365760"/>
                </a:lnTo>
                <a:lnTo>
                  <a:pt x="156476" y="365760"/>
                </a:lnTo>
                <a:lnTo>
                  <a:pt x="97751" y="32943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3903" y="9282679"/>
            <a:ext cx="1841316" cy="4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100" y="698087"/>
            <a:ext cx="6172200" cy="92087"/>
          </a:xfrm>
          <a:custGeom>
            <a:avLst/>
            <a:gdLst/>
            <a:ahLst/>
            <a:cxnLst/>
            <a:rect l="l" t="t" r="r" b="b"/>
            <a:pathLst>
              <a:path w="6172200" h="92087">
                <a:moveTo>
                  <a:pt x="0" y="0"/>
                </a:moveTo>
                <a:lnTo>
                  <a:pt x="6172200" y="0"/>
                </a:lnTo>
                <a:lnTo>
                  <a:pt x="6172200" y="92087"/>
                </a:lnTo>
                <a:lnTo>
                  <a:pt x="0" y="92087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100" y="9143355"/>
            <a:ext cx="6172200" cy="92087"/>
          </a:xfrm>
          <a:custGeom>
            <a:avLst/>
            <a:gdLst/>
            <a:ahLst/>
            <a:cxnLst/>
            <a:rect l="l" t="t" r="r" b="b"/>
            <a:pathLst>
              <a:path w="6172200" h="92087">
                <a:moveTo>
                  <a:pt x="0" y="0"/>
                </a:moveTo>
                <a:lnTo>
                  <a:pt x="6172200" y="0"/>
                </a:lnTo>
                <a:lnTo>
                  <a:pt x="6172200" y="92087"/>
                </a:lnTo>
                <a:lnTo>
                  <a:pt x="0" y="92087"/>
                </a:lnTo>
                <a:lnTo>
                  <a:pt x="0" y="0"/>
                </a:lnTo>
                <a:close/>
              </a:path>
            </a:pathLst>
          </a:custGeom>
          <a:solidFill>
            <a:srgbClr val="D719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87" y="8042338"/>
            <a:ext cx="6205220" cy="1595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-15" dirty="0" smtClean="0">
                <a:solidFill>
                  <a:srgbClr val="D71920"/>
                </a:solidFill>
                <a:latin typeface="Arial"/>
                <a:cs typeface="Arial"/>
              </a:rPr>
              <a:t>About </a:t>
            </a:r>
            <a:r>
              <a:rPr sz="900" b="1" spc="-10" dirty="0" smtClean="0">
                <a:solidFill>
                  <a:srgbClr val="D71920"/>
                </a:solidFill>
                <a:latin typeface="Arial"/>
                <a:cs typeface="Arial"/>
              </a:rPr>
              <a:t>QUALITROL</a:t>
            </a:r>
            <a:r>
              <a:rPr sz="675" b="1" spc="37" baseline="43209" dirty="0" smtClean="0">
                <a:solidFill>
                  <a:srgbClr val="D71920"/>
                </a:solidFill>
                <a:latin typeface="Arial"/>
                <a:cs typeface="Arial"/>
              </a:rPr>
              <a:t>®</a:t>
            </a:r>
            <a:endParaRPr sz="675" baseline="43209">
              <a:latin typeface="Arial"/>
              <a:cs typeface="Arial"/>
            </a:endParaRPr>
          </a:p>
          <a:p>
            <a:pPr marL="12700" marR="27305" indent="0">
              <a:lnSpc>
                <a:spcPct val="101800"/>
              </a:lnSpc>
            </a:pPr>
            <a:r>
              <a:rPr sz="900" dirty="0" smtClean="0">
                <a:solidFill>
                  <a:srgbClr val="231F20"/>
                </a:solidFill>
                <a:latin typeface="Arial"/>
                <a:cs typeface="Arial"/>
              </a:rPr>
              <a:t>Established in 1945, </a:t>
            </a:r>
            <a:r>
              <a:rPr sz="900" spc="15" dirty="0" smtClean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continual 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imp</a:t>
            </a:r>
            <a:r>
              <a:rPr sz="900" spc="-15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ovement 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900" spc="10" dirty="0" smtClean="0">
                <a:solidFill>
                  <a:srgbClr val="231F20"/>
                </a:solidFill>
                <a:latin typeface="Arial"/>
                <a:cs typeface="Arial"/>
              </a:rPr>
              <a:t>co</a:t>
            </a:r>
            <a:r>
              <a:rPr sz="900" spc="-15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900" spc="15" dirty="0" smtClean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our business, </a:t>
            </a: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QUALITROL</a:t>
            </a:r>
            <a:r>
              <a:rPr sz="675" spc="37" baseline="43209" dirty="0" smtClean="0">
                <a:solidFill>
                  <a:srgbClr val="231F20"/>
                </a:solidFill>
                <a:latin typeface="Arial"/>
                <a:cs typeface="Arial"/>
              </a:rPr>
              <a:t>®  </a:t>
            </a:r>
            <a:r>
              <a:rPr sz="900" spc="20" dirty="0" smtClean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ovides smart 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utility </a:t>
            </a:r>
            <a:r>
              <a:rPr sz="900" spc="-5" dirty="0" smtClean="0">
                <a:solidFill>
                  <a:srgbClr val="231F20"/>
                </a:solidFill>
                <a:latin typeface="Arial"/>
                <a:cs typeface="Arial"/>
              </a:rPr>
              <a:t>asset </a:t>
            </a:r>
            <a:r>
              <a:rPr sz="900" spc="10" dirty="0" smtClean="0">
                <a:solidFill>
                  <a:srgbClr val="231F20"/>
                </a:solidFill>
                <a:latin typeface="Arial"/>
                <a:cs typeface="Arial"/>
              </a:rPr>
              <a:t>condition 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monitoring 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ac</a:t>
            </a: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oss the globe. </a:t>
            </a:r>
            <a:r>
              <a:rPr sz="900" spc="-75" dirty="0" smtClean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900" spc="-15" dirty="0" smtClean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3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900" spc="-10" dirty="0" smtClean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-4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gest 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900" spc="10" dirty="0" smtClean="0">
                <a:solidFill>
                  <a:srgbClr val="231F20"/>
                </a:solidFill>
                <a:latin typeface="Arial"/>
                <a:cs typeface="Arial"/>
              </a:rPr>
              <a:t>most trusted 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global </a:t>
            </a:r>
            <a:r>
              <a:rPr sz="900" spc="-5" dirty="0" smtClean="0">
                <a:solidFill>
                  <a:srgbClr val="231F20"/>
                </a:solidFill>
                <a:latin typeface="Arial"/>
                <a:cs typeface="Arial"/>
              </a:rPr>
              <a:t>leader </a:t>
            </a:r>
            <a:r>
              <a:rPr sz="900" spc="10" dirty="0" smtClean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partial discha</a:t>
            </a:r>
            <a:r>
              <a:rPr sz="900" spc="-25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" dirty="0" smtClean="0">
                <a:solidFill>
                  <a:srgbClr val="231F20"/>
                </a:solidFill>
                <a:latin typeface="Arial"/>
                <a:cs typeface="Arial"/>
              </a:rPr>
              <a:t>ge 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monitoring, </a:t>
            </a:r>
            <a:r>
              <a:rPr sz="900" spc="-5" dirty="0" smtClean="0">
                <a:solidFill>
                  <a:srgbClr val="231F20"/>
                </a:solidFill>
                <a:latin typeface="Arial"/>
                <a:cs typeface="Arial"/>
              </a:rPr>
              <a:t>asset </a:t>
            </a:r>
            <a:r>
              <a:rPr sz="900" spc="20" dirty="0" smtClean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10" dirty="0" smtClean="0">
                <a:solidFill>
                  <a:srgbClr val="231F20"/>
                </a:solidFill>
                <a:latin typeface="Arial"/>
                <a:cs typeface="Arial"/>
              </a:rPr>
              <a:t>otection 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equipment 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information </a:t>
            </a:r>
            <a:r>
              <a:rPr sz="900" spc="20" dirty="0" smtClean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15" dirty="0" smtClean="0">
                <a:solidFill>
                  <a:srgbClr val="231F20"/>
                </a:solidFill>
                <a:latin typeface="Arial"/>
                <a:cs typeface="Arial"/>
              </a:rPr>
              <a:t>oducts 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ac</a:t>
            </a: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oss generation, transmission 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900" spc="10" dirty="0" smtClean="0">
                <a:solidFill>
                  <a:srgbClr val="231F20"/>
                </a:solidFill>
                <a:latin typeface="Arial"/>
                <a:cs typeface="Arial"/>
              </a:rPr>
              <a:t>distribution. 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QUALITROL</a:t>
            </a:r>
            <a:r>
              <a:rPr sz="675" spc="37" baseline="43209" dirty="0" smtClean="0">
                <a:solidFill>
                  <a:srgbClr val="231F20"/>
                </a:solidFill>
                <a:latin typeface="Arial"/>
                <a:cs typeface="Arial"/>
              </a:rPr>
              <a:t>®</a:t>
            </a:r>
            <a:r>
              <a:rPr sz="675" spc="15" baseline="43209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we </a:t>
            </a:r>
            <a:r>
              <a:rPr sz="900" spc="-15" dirty="0" smtClean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3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0" dirty="0" smtClean="0">
                <a:solidFill>
                  <a:srgbClr val="231F20"/>
                </a:solidFill>
                <a:latin typeface="Arial"/>
                <a:cs typeface="Arial"/>
              </a:rPr>
              <a:t>e r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edefining </a:t>
            </a:r>
            <a:r>
              <a:rPr sz="900" spc="10" dirty="0" smtClean="0">
                <a:solidFill>
                  <a:srgbClr val="231F20"/>
                </a:solidFill>
                <a:latin typeface="Arial"/>
                <a:cs typeface="Arial"/>
              </a:rPr>
              <a:t>condition </a:t>
            </a:r>
            <a:r>
              <a:rPr sz="900" spc="5" dirty="0" smtClean="0">
                <a:solidFill>
                  <a:srgbClr val="231F20"/>
                </a:solidFill>
                <a:latin typeface="Arial"/>
                <a:cs typeface="Arial"/>
              </a:rPr>
              <a:t>monitoring technology </a:t>
            </a:r>
            <a:r>
              <a:rPr sz="900" spc="10" dirty="0" smtClean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900" spc="0" dirty="0" smtClean="0">
                <a:solidFill>
                  <a:srgbClr val="231F20"/>
                </a:solidFill>
                <a:latin typeface="Arial"/>
                <a:cs typeface="Arial"/>
              </a:rPr>
              <a:t>Electric utilities </a:t>
            </a:r>
            <a:r>
              <a:rPr sz="900" spc="-5" dirty="0" smtClean="0">
                <a:solidFill>
                  <a:srgbClr val="231F20"/>
                </a:solidFill>
                <a:latin typeface="Arial"/>
                <a:cs typeface="Arial"/>
              </a:rPr>
              <a:t>assets.</a:t>
            </a:r>
            <a:endParaRPr sz="900">
              <a:latin typeface="Arial"/>
              <a:cs typeface="Arial"/>
            </a:endParaRPr>
          </a:p>
          <a:p>
            <a:pPr marL="12700" marR="461645">
              <a:lnSpc>
                <a:spcPct val="111100"/>
              </a:lnSpc>
              <a:spcBef>
                <a:spcPts val="495"/>
              </a:spcBef>
            </a:pPr>
            <a:r>
              <a:rPr sz="600" spc="5" dirty="0" smtClean="0">
                <a:solidFill>
                  <a:srgbClr val="231F20"/>
                </a:solidFill>
                <a:latin typeface="Arial"/>
                <a:cs typeface="Arial"/>
              </a:rPr>
              <a:t>©2013 </a:t>
            </a:r>
            <a:r>
              <a:rPr sz="600" spc="-30" dirty="0" smtClean="0">
                <a:solidFill>
                  <a:srgbClr val="231F20"/>
                </a:solidFill>
                <a:latin typeface="Arial"/>
                <a:cs typeface="Arial"/>
              </a:rPr>
              <a:t>QUALITROL</a:t>
            </a:r>
            <a:r>
              <a:rPr sz="450" spc="22" baseline="55555" dirty="0" smtClean="0">
                <a:solidFill>
                  <a:srgbClr val="231F20"/>
                </a:solidFill>
                <a:latin typeface="Arial"/>
                <a:cs typeface="Arial"/>
              </a:rPr>
              <a:t>®  </a:t>
            </a:r>
            <a:r>
              <a:rPr sz="600" spc="-15" dirty="0" smtClean="0">
                <a:solidFill>
                  <a:srgbClr val="231F20"/>
                </a:solidFill>
                <a:latin typeface="Arial"/>
                <a:cs typeface="Arial"/>
              </a:rPr>
              <a:t>Company </a:t>
            </a:r>
            <a:r>
              <a:rPr sz="600" spc="-10" dirty="0" smtClean="0">
                <a:solidFill>
                  <a:srgbClr val="231F20"/>
                </a:solidFill>
                <a:latin typeface="Arial"/>
                <a:cs typeface="Arial"/>
              </a:rPr>
              <a:t>LLC, </a:t>
            </a:r>
            <a:r>
              <a:rPr sz="600" spc="-20" dirty="0" smtClean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600" spc="-30" dirty="0" smtClean="0">
                <a:solidFill>
                  <a:srgbClr val="231F20"/>
                </a:solidFill>
                <a:latin typeface="Arial"/>
                <a:cs typeface="Arial"/>
              </a:rPr>
              <a:t>ISO 9001 </a:t>
            </a:r>
            <a:r>
              <a:rPr sz="600" spc="-10" dirty="0" smtClean="0">
                <a:solidFill>
                  <a:srgbClr val="231F20"/>
                </a:solidFill>
                <a:latin typeface="Arial"/>
                <a:cs typeface="Arial"/>
              </a:rPr>
              <a:t>system certified compan</a:t>
            </a:r>
            <a:r>
              <a:rPr sz="600" spc="-65" dirty="0" smtClean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600" spc="0" dirty="0" smtClean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600" spc="-30" dirty="0" smtClean="0">
                <a:solidFill>
                  <a:srgbClr val="231F20"/>
                </a:solidFill>
                <a:latin typeface="Arial"/>
                <a:cs typeface="Arial"/>
              </a:rPr>
              <a:t>QUALITROL </a:t>
            </a:r>
            <a:r>
              <a:rPr sz="600" spc="-20" dirty="0" smtClean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600" spc="-25" dirty="0" smtClean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600" spc="-3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600" spc="-15" dirty="0" smtClean="0">
                <a:solidFill>
                  <a:srgbClr val="231F20"/>
                </a:solidFill>
                <a:latin typeface="Arial"/>
                <a:cs typeface="Arial"/>
              </a:rPr>
              <a:t>egiste</a:t>
            </a:r>
            <a:r>
              <a:rPr sz="600" spc="-25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600" spc="-10" dirty="0" smtClean="0">
                <a:solidFill>
                  <a:srgbClr val="231F20"/>
                </a:solidFill>
                <a:latin typeface="Arial"/>
                <a:cs typeface="Arial"/>
              </a:rPr>
              <a:t>ed trademark and </a:t>
            </a:r>
            <a:r>
              <a:rPr sz="600" spc="-35" dirty="0" smtClean="0">
                <a:solidFill>
                  <a:srgbClr val="231F20"/>
                </a:solidFill>
                <a:latin typeface="Arial"/>
                <a:cs typeface="Arial"/>
              </a:rPr>
              <a:t>OTIWTI </a:t>
            </a:r>
            <a:r>
              <a:rPr sz="600" spc="-20" dirty="0" smtClean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600" spc="-25" dirty="0" smtClean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600" spc="-10" dirty="0" smtClean="0">
                <a:solidFill>
                  <a:srgbClr val="231F20"/>
                </a:solidFill>
                <a:latin typeface="Arial"/>
                <a:cs typeface="Arial"/>
              </a:rPr>
              <a:t>trademark of </a:t>
            </a:r>
            <a:r>
              <a:rPr sz="600" spc="-30" dirty="0" smtClean="0">
                <a:solidFill>
                  <a:srgbClr val="231F20"/>
                </a:solidFill>
                <a:latin typeface="Arial"/>
                <a:cs typeface="Arial"/>
              </a:rPr>
              <a:t>QUALITROL</a:t>
            </a:r>
            <a:r>
              <a:rPr sz="450" spc="22" baseline="55555" dirty="0" smtClean="0">
                <a:solidFill>
                  <a:srgbClr val="231F20"/>
                </a:solidFill>
                <a:latin typeface="Arial"/>
                <a:cs typeface="Arial"/>
              </a:rPr>
              <a:t>® </a:t>
            </a:r>
            <a:r>
              <a:rPr sz="450" spc="-7" baseline="5555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5" dirty="0" smtClean="0">
                <a:solidFill>
                  <a:srgbClr val="231F20"/>
                </a:solidFill>
                <a:latin typeface="Arial"/>
                <a:cs typeface="Arial"/>
              </a:rPr>
              <a:t>Company </a:t>
            </a:r>
            <a:r>
              <a:rPr sz="600" spc="-10" dirty="0" smtClean="0">
                <a:solidFill>
                  <a:srgbClr val="231F20"/>
                </a:solidFill>
                <a:latin typeface="Arial"/>
                <a:cs typeface="Arial"/>
              </a:rPr>
              <a:t>LLC.</a:t>
            </a:r>
            <a:r>
              <a:rPr sz="600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25" dirty="0" smtClean="0">
                <a:solidFill>
                  <a:srgbClr val="231F20"/>
                </a:solidFill>
                <a:latin typeface="Arial"/>
                <a:cs typeface="Arial"/>
              </a:rPr>
              <a:t>All </a:t>
            </a:r>
            <a:r>
              <a:rPr sz="600" spc="-10" dirty="0" smtClean="0">
                <a:solidFill>
                  <a:srgbClr val="231F20"/>
                </a:solidFill>
                <a:latin typeface="Arial"/>
                <a:cs typeface="Arial"/>
              </a:rPr>
              <a:t>trademarks </a:t>
            </a:r>
            <a:r>
              <a:rPr sz="600" spc="-25" dirty="0" smtClean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600" spc="-3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600" spc="-25" dirty="0" smtClean="0">
                <a:solidFill>
                  <a:srgbClr val="231F20"/>
                </a:solidFill>
                <a:latin typeface="Arial"/>
                <a:cs typeface="Arial"/>
              </a:rPr>
              <a:t>e p</a:t>
            </a:r>
            <a:r>
              <a:rPr sz="600" spc="-15" dirty="0" smtClean="0">
                <a:solidFill>
                  <a:srgbClr val="231F20"/>
                </a:solidFill>
                <a:latin typeface="Arial"/>
                <a:cs typeface="Arial"/>
              </a:rPr>
              <a:t>roperties </a:t>
            </a:r>
            <a:r>
              <a:rPr sz="600" spc="-10" dirty="0" smtClean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600" spc="-15" dirty="0" smtClean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600" spc="-3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600" spc="-15" dirty="0" smtClean="0">
                <a:solidFill>
                  <a:srgbClr val="231F20"/>
                </a:solidFill>
                <a:latin typeface="Arial"/>
                <a:cs typeface="Arial"/>
              </a:rPr>
              <a:t>espective </a:t>
            </a:r>
            <a:r>
              <a:rPr sz="600" spc="-10" dirty="0" smtClean="0">
                <a:solidFill>
                  <a:srgbClr val="231F20"/>
                </a:solidFill>
                <a:latin typeface="Arial"/>
                <a:cs typeface="Arial"/>
              </a:rPr>
              <a:t>companies, </a:t>
            </a:r>
            <a:r>
              <a:rPr sz="600" spc="-20" dirty="0" smtClean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600" spc="-5" dirty="0" smtClean="0">
                <a:solidFill>
                  <a:srgbClr val="231F20"/>
                </a:solidFill>
                <a:latin typeface="Arial"/>
                <a:cs typeface="Arial"/>
              </a:rPr>
              <a:t>noted </a:t>
            </a:r>
            <a:r>
              <a:rPr sz="600" spc="-20" dirty="0" smtClean="0">
                <a:solidFill>
                  <a:srgbClr val="231F20"/>
                </a:solidFill>
                <a:latin typeface="Arial"/>
                <a:cs typeface="Arial"/>
              </a:rPr>
              <a:t>he</a:t>
            </a:r>
            <a:r>
              <a:rPr sz="600" spc="-3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600" spc="-15" dirty="0" smtClean="0">
                <a:solidFill>
                  <a:srgbClr val="231F20"/>
                </a:solidFill>
                <a:latin typeface="Arial"/>
                <a:cs typeface="Arial"/>
              </a:rPr>
              <a:t>ein. </a:t>
            </a:r>
            <a:r>
              <a:rPr sz="600" spc="-25" dirty="0" smtClean="0">
                <a:solidFill>
                  <a:srgbClr val="231F20"/>
                </a:solidFill>
                <a:latin typeface="Arial"/>
                <a:cs typeface="Arial"/>
              </a:rPr>
              <a:t>All </a:t>
            </a:r>
            <a:r>
              <a:rPr sz="600" spc="-10" dirty="0" smtClean="0">
                <a:solidFill>
                  <a:srgbClr val="231F20"/>
                </a:solidFill>
                <a:latin typeface="Arial"/>
                <a:cs typeface="Arial"/>
              </a:rPr>
              <a:t>rights </a:t>
            </a:r>
            <a:r>
              <a:rPr sz="600" spc="-3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600" spc="-15" dirty="0" smtClean="0">
                <a:solidFill>
                  <a:srgbClr val="231F20"/>
                </a:solidFill>
                <a:latin typeface="Arial"/>
                <a:cs typeface="Arial"/>
              </a:rPr>
              <a:t>eserved. Information </a:t>
            </a:r>
            <a:r>
              <a:rPr sz="600" spc="-10" dirty="0" smtClean="0">
                <a:solidFill>
                  <a:srgbClr val="231F20"/>
                </a:solidFill>
                <a:latin typeface="Arial"/>
                <a:cs typeface="Arial"/>
              </a:rPr>
              <a:t>subject </a:t>
            </a:r>
            <a:r>
              <a:rPr sz="600" spc="5" dirty="0" smtClean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600" spc="-10" dirty="0" smtClean="0">
                <a:solidFill>
                  <a:srgbClr val="231F20"/>
                </a:solidFill>
                <a:latin typeface="Arial"/>
                <a:cs typeface="Arial"/>
              </a:rPr>
              <a:t>change </a:t>
            </a:r>
            <a:r>
              <a:rPr sz="600" spc="-5" dirty="0" smtClean="0">
                <a:solidFill>
                  <a:srgbClr val="231F20"/>
                </a:solidFill>
                <a:latin typeface="Arial"/>
                <a:cs typeface="Arial"/>
              </a:rPr>
              <a:t>without notice. </a:t>
            </a:r>
            <a:r>
              <a:rPr sz="600" spc="-10" dirty="0" smtClean="0">
                <a:solidFill>
                  <a:srgbClr val="231F20"/>
                </a:solidFill>
                <a:latin typeface="Arial"/>
                <a:cs typeface="Arial"/>
              </a:rPr>
              <a:t>PD-D27-14L-02E.</a:t>
            </a:r>
            <a:endParaRPr sz="6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9"/>
              </a:spcBef>
            </a:pPr>
            <a:endParaRPr sz="1300"/>
          </a:p>
          <a:p>
            <a:pPr marR="12700" algn="r">
              <a:lnSpc>
                <a:spcPct val="100000"/>
              </a:lnSpc>
            </a:pPr>
            <a:r>
              <a:rPr sz="900" spc="-10" dirty="0" smtClean="0">
                <a:solidFill>
                  <a:srgbClr val="231F20"/>
                </a:solidFill>
                <a:latin typeface="Arial"/>
                <a:cs typeface="Arial"/>
              </a:rPr>
              <a:t>Email: </a:t>
            </a:r>
            <a:r>
              <a:rPr sz="900" spc="-15" dirty="0" smtClean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info@qualit</a:t>
            </a:r>
            <a:r>
              <a:rPr sz="900" spc="-30" dirty="0" smtClean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r</a:t>
            </a:r>
            <a:r>
              <a:rPr sz="900" spc="10" dirty="0" smtClean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olcorp.com</a:t>
            </a:r>
            <a:endParaRPr sz="900">
              <a:latin typeface="Arial"/>
              <a:cs typeface="Arial"/>
            </a:endParaRPr>
          </a:p>
          <a:p>
            <a:pPr marR="119380" algn="r">
              <a:lnSpc>
                <a:spcPct val="100000"/>
              </a:lnSpc>
              <a:spcBef>
                <a:spcPts val="220"/>
              </a:spcBef>
            </a:pPr>
            <a:r>
              <a:rPr sz="1000" b="1" spc="30" dirty="0" smtClean="0">
                <a:solidFill>
                  <a:srgbClr val="D71920"/>
                </a:solidFill>
                <a:latin typeface="Arial"/>
                <a:cs typeface="Arial"/>
                <a:hlinkClick r:id="rId5"/>
              </a:rPr>
              <a:t>ww</a:t>
            </a:r>
            <a:r>
              <a:rPr sz="1000" b="1" spc="-25" dirty="0" smtClean="0">
                <a:solidFill>
                  <a:srgbClr val="D71920"/>
                </a:solidFill>
                <a:latin typeface="Arial"/>
                <a:cs typeface="Arial"/>
                <a:hlinkClick r:id="rId5"/>
              </a:rPr>
              <a:t>w</a:t>
            </a:r>
            <a:r>
              <a:rPr sz="1000" b="1" spc="-5" dirty="0" smtClean="0">
                <a:solidFill>
                  <a:srgbClr val="D71920"/>
                </a:solidFill>
                <a:latin typeface="Arial"/>
                <a:cs typeface="Arial"/>
                <a:hlinkClick r:id="rId5"/>
              </a:rPr>
              <a:t>.qualit</a:t>
            </a:r>
            <a:r>
              <a:rPr sz="1000" b="1" spc="-25" dirty="0" smtClean="0">
                <a:solidFill>
                  <a:srgbClr val="D71920"/>
                </a:solidFill>
                <a:latin typeface="Arial"/>
                <a:cs typeface="Arial"/>
                <a:hlinkClick r:id="rId5"/>
              </a:rPr>
              <a:t>r</a:t>
            </a:r>
            <a:r>
              <a:rPr sz="1000" b="1" spc="0" dirty="0" smtClean="0">
                <a:solidFill>
                  <a:srgbClr val="D71920"/>
                </a:solidFill>
                <a:latin typeface="Arial"/>
                <a:cs typeface="Arial"/>
                <a:hlinkClick r:id="rId5"/>
              </a:rPr>
              <a:t>olcorp.com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0100" y="7994648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3970">
            <a:solidFill>
              <a:srgbClr val="9395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0100" y="7994648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13970">
            <a:solidFill>
              <a:srgbClr val="D1D3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16000" y="5356161"/>
            <a:ext cx="101600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6677" y="5325427"/>
            <a:ext cx="2268220" cy="501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ts val="1300"/>
              </a:lnSpc>
            </a:pPr>
            <a:r>
              <a:rPr sz="1100" b="1" spc="-15" dirty="0" smtClean="0">
                <a:solidFill>
                  <a:srgbClr val="231F20"/>
                </a:solidFill>
                <a:latin typeface="Arial"/>
                <a:cs typeface="Arial"/>
              </a:rPr>
              <a:t>Online </a:t>
            </a:r>
            <a:r>
              <a:rPr sz="1100" b="1" spc="5" dirty="0" smtClean="0">
                <a:solidFill>
                  <a:srgbClr val="231F20"/>
                </a:solidFill>
                <a:latin typeface="Arial"/>
                <a:cs typeface="Arial"/>
              </a:rPr>
              <a:t>PD measu</a:t>
            </a:r>
            <a:r>
              <a:rPr sz="1100" b="1" spc="-2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5" dirty="0" smtClean="0">
                <a:solidFill>
                  <a:srgbClr val="231F20"/>
                </a:solidFill>
                <a:latin typeface="Arial"/>
                <a:cs typeface="Arial"/>
              </a:rPr>
              <a:t>ement </a:t>
            </a:r>
            <a:r>
              <a:rPr sz="1100" b="1" spc="15" dirty="0" smtClean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100" b="1" spc="5" dirty="0" smtClean="0">
                <a:solidFill>
                  <a:srgbClr val="231F20"/>
                </a:solidFill>
                <a:latin typeface="Arial"/>
                <a:cs typeface="Arial"/>
              </a:rPr>
              <a:t>power</a:t>
            </a:r>
            <a:r>
              <a:rPr sz="1100" b="1" spc="0" dirty="0" smtClean="0">
                <a:solidFill>
                  <a:srgbClr val="231F20"/>
                </a:solidFill>
                <a:latin typeface="Arial"/>
                <a:cs typeface="Arial"/>
              </a:rPr>
              <a:t> cables without </a:t>
            </a:r>
            <a:r>
              <a:rPr sz="1100" b="1" spc="-15" dirty="0" smtClean="0">
                <a:solidFill>
                  <a:srgbClr val="231F20"/>
                </a:solidFill>
                <a:latin typeface="Arial"/>
                <a:cs typeface="Arial"/>
              </a:rPr>
              <a:t>disrupting </a:t>
            </a: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plants </a:t>
            </a:r>
            <a:r>
              <a:rPr sz="1100" b="1" spc="100" dirty="0" smtClean="0">
                <a:solidFill>
                  <a:srgbClr val="231F20"/>
                </a:solidFill>
                <a:latin typeface="Arial"/>
                <a:cs typeface="Arial"/>
              </a:rPr>
              <a:t>/ </a:t>
            </a:r>
            <a:r>
              <a:rPr sz="1100" b="1" spc="-5" dirty="0" smtClean="0">
                <a:solidFill>
                  <a:srgbClr val="231F20"/>
                </a:solidFill>
                <a:latin typeface="Arial"/>
                <a:cs typeface="Arial"/>
              </a:rPr>
              <a:t>facilities </a:t>
            </a:r>
            <a:r>
              <a:rPr sz="1100" b="1" spc="80" dirty="0" smtClean="0">
                <a:solidFill>
                  <a:srgbClr val="231F20"/>
                </a:solidFill>
                <a:latin typeface="Arial"/>
                <a:cs typeface="Arial"/>
              </a:rPr>
              <a:t>- o</a:t>
            </a:r>
            <a:r>
              <a:rPr sz="1100" b="1" spc="-20" dirty="0" smtClean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fline factory </a:t>
            </a:r>
            <a:r>
              <a:rPr sz="1100" b="1" spc="-5" dirty="0" smtClean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5987" y="5965748"/>
            <a:ext cx="101600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6665" y="5935014"/>
            <a:ext cx="2355850" cy="501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300"/>
              </a:lnSpc>
            </a:pP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Excellent interfe</a:t>
            </a:r>
            <a:r>
              <a:rPr sz="1100" b="1" spc="-2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5" dirty="0" smtClean="0">
                <a:solidFill>
                  <a:srgbClr val="231F20"/>
                </a:solidFill>
                <a:latin typeface="Arial"/>
                <a:cs typeface="Arial"/>
              </a:rPr>
              <a:t>ence </a:t>
            </a:r>
            <a:r>
              <a:rPr sz="1100" b="1" spc="-15" dirty="0" smtClean="0">
                <a:solidFill>
                  <a:srgbClr val="231F20"/>
                </a:solidFill>
                <a:latin typeface="Arial"/>
                <a:cs typeface="Arial"/>
              </a:rPr>
              <a:t>immunity for </a:t>
            </a:r>
            <a:r>
              <a:rPr sz="1100" b="1" spc="5" dirty="0" smtClean="0">
                <a:solidFill>
                  <a:srgbClr val="231F20"/>
                </a:solidFill>
                <a:latin typeface="Arial"/>
                <a:cs typeface="Arial"/>
              </a:rPr>
              <a:t>PD measu</a:t>
            </a:r>
            <a:r>
              <a:rPr sz="1100" b="1" spc="-2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5" dirty="0" smtClean="0">
                <a:solidFill>
                  <a:srgbClr val="231F20"/>
                </a:solidFill>
                <a:latin typeface="Arial"/>
                <a:cs typeface="Arial"/>
              </a:rPr>
              <a:t>ement </a:t>
            </a: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under di</a:t>
            </a:r>
            <a:r>
              <a:rPr sz="1100" b="1" spc="-30" dirty="0" smtClean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b="1" spc="-5" dirty="0" smtClean="0">
                <a:solidFill>
                  <a:srgbClr val="231F20"/>
                </a:solidFill>
                <a:latin typeface="Arial"/>
                <a:cs typeface="Arial"/>
              </a:rPr>
              <a:t>ficult </a:t>
            </a:r>
            <a:r>
              <a:rPr sz="1100" b="1" spc="-15" dirty="0" smtClean="0">
                <a:solidFill>
                  <a:srgbClr val="231F20"/>
                </a:solidFill>
                <a:latin typeface="Arial"/>
                <a:cs typeface="Arial"/>
              </a:rPr>
              <a:t>conditions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5987" y="6575349"/>
            <a:ext cx="101600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06665" y="6544614"/>
            <a:ext cx="2096770" cy="33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300"/>
              </a:lnSpc>
            </a:pP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Highest level of </a:t>
            </a:r>
            <a:r>
              <a:rPr sz="1100" b="1" spc="-2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5" dirty="0" smtClean="0">
                <a:solidFill>
                  <a:srgbClr val="231F20"/>
                </a:solidFill>
                <a:latin typeface="Arial"/>
                <a:cs typeface="Arial"/>
              </a:rPr>
              <a:t>eliability of </a:t>
            </a:r>
            <a:r>
              <a:rPr sz="1100" b="1" spc="5" dirty="0" smtClean="0">
                <a:solidFill>
                  <a:srgbClr val="231F20"/>
                </a:solidFill>
                <a:latin typeface="Arial"/>
                <a:cs typeface="Arial"/>
              </a:rPr>
              <a:t>PD</a:t>
            </a:r>
            <a:r>
              <a:rPr sz="1100" b="1" spc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inspection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5987" y="7019849"/>
            <a:ext cx="101600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6665" y="6989114"/>
            <a:ext cx="2498725" cy="33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300"/>
              </a:lnSpc>
            </a:pPr>
            <a:r>
              <a:rPr sz="1100" b="1" spc="-20" dirty="0" smtClean="0">
                <a:solidFill>
                  <a:srgbClr val="231F20"/>
                </a:solidFill>
                <a:latin typeface="Arial"/>
                <a:cs typeface="Arial"/>
              </a:rPr>
              <a:t>Highly </a:t>
            </a:r>
            <a:r>
              <a:rPr sz="1100" b="1" spc="10" dirty="0" smtClean="0">
                <a:solidFill>
                  <a:srgbClr val="231F20"/>
                </a:solidFill>
                <a:latin typeface="Arial"/>
                <a:cs typeface="Arial"/>
              </a:rPr>
              <a:t>accurate </a:t>
            </a:r>
            <a:r>
              <a:rPr sz="1100" b="1" spc="-5" dirty="0" smtClean="0">
                <a:solidFill>
                  <a:srgbClr val="231F20"/>
                </a:solidFill>
                <a:latin typeface="Arial"/>
                <a:cs typeface="Arial"/>
              </a:rPr>
              <a:t>fault </a:t>
            </a: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location and </a:t>
            </a:r>
            <a:r>
              <a:rPr sz="1100" b="1" spc="5" dirty="0" smtClean="0">
                <a:solidFill>
                  <a:srgbClr val="231F20"/>
                </a:solidFill>
                <a:latin typeface="Arial"/>
                <a:cs typeface="Arial"/>
              </a:rPr>
              <a:t>PD</a:t>
            </a:r>
            <a:r>
              <a:rPr sz="1100" b="1" spc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5" dirty="0" smtClean="0">
                <a:solidFill>
                  <a:srgbClr val="231F20"/>
                </a:solidFill>
                <a:latin typeface="Arial"/>
                <a:cs typeface="Arial"/>
              </a:rPr>
              <a:t>severity </a:t>
            </a:r>
            <a:r>
              <a:rPr sz="1100" b="1" spc="-20" dirty="0" smtClean="0">
                <a:solidFill>
                  <a:srgbClr val="231F20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5987" y="7464349"/>
            <a:ext cx="101600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06665" y="7433602"/>
            <a:ext cx="2214245" cy="33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300"/>
              </a:lnSpc>
            </a:pPr>
            <a:r>
              <a:rPr sz="1100" b="1" spc="5" dirty="0" smtClean="0">
                <a:solidFill>
                  <a:srgbClr val="231F20"/>
                </a:solidFill>
                <a:latin typeface="Arial"/>
                <a:cs typeface="Arial"/>
              </a:rPr>
              <a:t>Power cables a</a:t>
            </a:r>
            <a:r>
              <a:rPr sz="1100" b="1" spc="-2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15" dirty="0" smtClean="0">
                <a:solidFill>
                  <a:srgbClr val="231F20"/>
                </a:solidFill>
                <a:latin typeface="Arial"/>
                <a:cs typeface="Arial"/>
              </a:rPr>
              <a:t>e not </a:t>
            </a: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exposed </a:t>
            </a:r>
            <a:r>
              <a:rPr sz="1100" b="1" spc="10" dirty="0" smtClean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1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5" dirty="0" smtClean="0">
                <a:solidFill>
                  <a:srgbClr val="231F20"/>
                </a:solidFill>
                <a:latin typeface="Arial"/>
                <a:cs typeface="Arial"/>
              </a:rPr>
              <a:t>higher </a:t>
            </a: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voltage st</a:t>
            </a:r>
            <a:r>
              <a:rPr sz="1100" b="1" spc="-2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esses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87800" y="5356161"/>
            <a:ext cx="101600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78477" y="5325427"/>
            <a:ext cx="2361565" cy="33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300"/>
              </a:lnSpc>
            </a:pPr>
            <a:r>
              <a:rPr sz="1100" b="1" spc="5" dirty="0" smtClean="0">
                <a:solidFill>
                  <a:srgbClr val="231F20"/>
                </a:solidFill>
                <a:latin typeface="Arial"/>
                <a:cs typeface="Arial"/>
              </a:rPr>
              <a:t>PD measu</a:t>
            </a:r>
            <a:r>
              <a:rPr sz="1100" b="1" spc="-2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5" dirty="0" smtClean="0">
                <a:solidFill>
                  <a:srgbClr val="231F20"/>
                </a:solidFill>
                <a:latin typeface="Arial"/>
                <a:cs typeface="Arial"/>
              </a:rPr>
              <a:t>ement and </a:t>
            </a:r>
            <a:r>
              <a:rPr sz="1100" b="1" spc="-20" dirty="0" smtClean="0">
                <a:solidFill>
                  <a:srgbClr val="231F20"/>
                </a:solidFill>
                <a:latin typeface="Arial"/>
                <a:cs typeface="Arial"/>
              </a:rPr>
              <a:t>analysis with </a:t>
            </a:r>
            <a:r>
              <a:rPr sz="1100" b="1" spc="0" dirty="0" smtClean="0">
                <a:solidFill>
                  <a:srgbClr val="231F20"/>
                </a:solidFill>
                <a:latin typeface="Arial"/>
                <a:cs typeface="Arial"/>
              </a:rPr>
              <a:t>total confidence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87800" y="5800648"/>
            <a:ext cx="101600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78477" y="5769914"/>
            <a:ext cx="2459355" cy="33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300"/>
              </a:lnSpc>
            </a:pP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Unbiased </a:t>
            </a:r>
            <a:r>
              <a:rPr sz="1100" b="1" spc="-15" dirty="0" smtClean="0">
                <a:solidFill>
                  <a:srgbClr val="231F20"/>
                </a:solidFill>
                <a:latin typeface="Arial"/>
                <a:cs typeface="Arial"/>
              </a:rPr>
              <a:t>diagnosis and </a:t>
            </a: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assessment</a:t>
            </a:r>
            <a:r>
              <a:rPr sz="1100" b="1" spc="-5" dirty="0" smtClean="0">
                <a:solidFill>
                  <a:srgbClr val="231F20"/>
                </a:solidFill>
                <a:latin typeface="Arial"/>
                <a:cs typeface="Arial"/>
              </a:rPr>
              <a:t> of critical </a:t>
            </a:r>
            <a:r>
              <a:rPr sz="1100" b="1" spc="5" dirty="0" smtClean="0">
                <a:solidFill>
                  <a:srgbClr val="231F20"/>
                </a:solidFill>
                <a:latin typeface="Arial"/>
                <a:cs typeface="Arial"/>
              </a:rPr>
              <a:t>power cables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87800" y="6245148"/>
            <a:ext cx="101600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78477" y="6214414"/>
            <a:ext cx="2488565" cy="501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300"/>
              </a:lnSpc>
            </a:pP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Expert </a:t>
            </a:r>
            <a:r>
              <a:rPr sz="1100" b="1" spc="-15" dirty="0" smtClean="0">
                <a:solidFill>
                  <a:srgbClr val="231F20"/>
                </a:solidFill>
                <a:latin typeface="Arial"/>
                <a:cs typeface="Arial"/>
              </a:rPr>
              <a:t>consulting </a:t>
            </a: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services </a:t>
            </a:r>
            <a:r>
              <a:rPr sz="1100" b="1" spc="-15" dirty="0" smtClean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10" dirty="0" smtClean="0">
                <a:solidFill>
                  <a:srgbClr val="231F20"/>
                </a:solidFill>
                <a:latin typeface="Arial"/>
                <a:cs typeface="Arial"/>
              </a:rPr>
              <a:t>acceptance </a:t>
            </a:r>
            <a:r>
              <a:rPr sz="1100" b="1" spc="-5" dirty="0" smtClean="0">
                <a:solidFill>
                  <a:srgbClr val="231F20"/>
                </a:solidFill>
                <a:latin typeface="Arial"/>
                <a:cs typeface="Arial"/>
              </a:rPr>
              <a:t>testing and maintenance </a:t>
            </a:r>
            <a:r>
              <a:rPr sz="1100" b="1" spc="-15" dirty="0" smtClean="0">
                <a:solidFill>
                  <a:srgbClr val="231F20"/>
                </a:solidFill>
                <a:latin typeface="Arial"/>
                <a:cs typeface="Arial"/>
              </a:rPr>
              <a:t>planning </a:t>
            </a:r>
            <a:r>
              <a:rPr sz="1100" b="1" spc="5" dirty="0" smtClean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2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15" dirty="0" smtClean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100" b="1" spc="-5" dirty="0" smtClean="0">
                <a:solidFill>
                  <a:srgbClr val="231F20"/>
                </a:solidFill>
                <a:latin typeface="Arial"/>
                <a:cs typeface="Arial"/>
              </a:rPr>
              <a:t>available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87800" y="6854735"/>
            <a:ext cx="101600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78477" y="6824002"/>
            <a:ext cx="2466975" cy="501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300"/>
              </a:lnSpc>
            </a:pPr>
            <a:r>
              <a:rPr sz="1100" b="1" spc="-15" dirty="0" smtClean="0">
                <a:solidFill>
                  <a:srgbClr val="231F20"/>
                </a:solidFill>
                <a:latin typeface="Arial"/>
                <a:cs typeface="Arial"/>
              </a:rPr>
              <a:t>Overall </a:t>
            </a:r>
            <a:r>
              <a:rPr sz="1100" b="1" spc="-20" dirty="0" smtClean="0">
                <a:solidFill>
                  <a:srgbClr val="231F20"/>
                </a:solidFill>
                <a:latin typeface="Arial"/>
                <a:cs typeface="Arial"/>
              </a:rPr>
              <a:t>insulation </a:t>
            </a: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health assessment</a:t>
            </a:r>
            <a:r>
              <a:rPr sz="1100" b="1" spc="-5" dirty="0" smtClean="0">
                <a:solidFill>
                  <a:srgbClr val="231F20"/>
                </a:solidFill>
                <a:latin typeface="Arial"/>
                <a:cs typeface="Arial"/>
              </a:rPr>
              <a:t> and </a:t>
            </a: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extension of life </a:t>
            </a:r>
            <a:r>
              <a:rPr sz="1100" b="1" spc="5" dirty="0" smtClean="0">
                <a:solidFill>
                  <a:srgbClr val="231F20"/>
                </a:solidFill>
                <a:latin typeface="Arial"/>
                <a:cs typeface="Arial"/>
              </a:rPr>
              <a:t>time of power cable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87800" y="7464335"/>
            <a:ext cx="101600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dirty="0" smtClean="0">
                <a:solidFill>
                  <a:srgbClr val="D71920"/>
                </a:solidFill>
                <a:latin typeface="Arial"/>
                <a:cs typeface="Arial"/>
              </a:rPr>
              <a:t>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78477" y="7433589"/>
            <a:ext cx="2473960" cy="33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300"/>
              </a:lnSpc>
            </a:pPr>
            <a:r>
              <a:rPr sz="1100" b="1" dirty="0" smtClean="0">
                <a:solidFill>
                  <a:srgbClr val="231F20"/>
                </a:solidFill>
                <a:latin typeface="Arial"/>
                <a:cs typeface="Arial"/>
              </a:rPr>
              <a:t>Implementation of </a:t>
            </a:r>
            <a:r>
              <a:rPr sz="1100" b="1" spc="10" dirty="0" smtClean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5" dirty="0" smtClean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b="1" spc="-5" dirty="0" smtClean="0">
                <a:solidFill>
                  <a:srgbClr val="231F20"/>
                </a:solidFill>
                <a:latin typeface="Arial"/>
                <a:cs typeface="Arial"/>
              </a:rPr>
              <a:t>ficient </a:t>
            </a:r>
            <a:r>
              <a:rPr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condition</a:t>
            </a:r>
            <a:r>
              <a:rPr sz="1100" b="1" spc="-5" dirty="0" smtClean="0">
                <a:solidFill>
                  <a:srgbClr val="231F20"/>
                </a:solidFill>
                <a:latin typeface="Arial"/>
                <a:cs typeface="Arial"/>
              </a:rPr>
              <a:t> based maintenance strategies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7400" y="403758"/>
            <a:ext cx="4404995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35" dirty="0" smtClean="0">
                <a:solidFill>
                  <a:srgbClr val="808285"/>
                </a:solidFill>
                <a:latin typeface="Arial"/>
                <a:cs typeface="Arial"/>
              </a:rPr>
              <a:t>QCM-C-PDP </a:t>
            </a:r>
            <a:r>
              <a:rPr sz="1200" b="1" spc="35" dirty="0" smtClean="0">
                <a:solidFill>
                  <a:srgbClr val="808285"/>
                </a:solidFill>
                <a:latin typeface="Arial"/>
                <a:cs typeface="Arial"/>
              </a:rPr>
              <a:t>Portable partial </a:t>
            </a:r>
            <a:r>
              <a:rPr sz="1200" b="1" spc="-10" dirty="0" smtClean="0">
                <a:solidFill>
                  <a:srgbClr val="808285"/>
                </a:solidFill>
                <a:latin typeface="Arial"/>
                <a:cs typeface="Arial"/>
              </a:rPr>
              <a:t>discharge monitor for cables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065175" y="1815207"/>
            <a:ext cx="729169" cy="156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2089" y="1817345"/>
            <a:ext cx="623125" cy="160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2022</Words>
  <Application>Microsoft Office PowerPoint</Application>
  <PresentationFormat>사용자 지정</PresentationFormat>
  <Paragraphs>349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PD-D27-14L-02E_QCM-C-PDP</dc:title>
  <dc:creator>Alan Gray</dc:creator>
  <cp:lastModifiedBy>김준형</cp:lastModifiedBy>
  <cp:revision>57</cp:revision>
  <dcterms:created xsi:type="dcterms:W3CDTF">2015-06-16T18:17:52Z</dcterms:created>
  <dcterms:modified xsi:type="dcterms:W3CDTF">2015-06-22T06:57:02Z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2014-10-17T00:00:00Z</vt:filetime>
  </property>
  <property fmtid="{D5CDD505-2E9C-101B-9397-08002B2CF9AE}" pid="3" name="LastSaved">
    <vt:filetime>2015-06-16T00:00:00Z</vt:filetime>
  </property>
</Properties>
</file>